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59" r:id="rId2"/>
    <p:sldId id="278" r:id="rId3"/>
    <p:sldId id="264" r:id="rId4"/>
    <p:sldId id="265" r:id="rId5"/>
    <p:sldId id="266" r:id="rId6"/>
    <p:sldId id="258" r:id="rId7"/>
    <p:sldId id="260" r:id="rId8"/>
    <p:sldId id="261" r:id="rId9"/>
    <p:sldId id="279" r:id="rId10"/>
    <p:sldId id="272" r:id="rId11"/>
    <p:sldId id="268" r:id="rId12"/>
    <p:sldId id="269" r:id="rId13"/>
    <p:sldId id="277" r:id="rId14"/>
    <p:sldId id="270" r:id="rId15"/>
    <p:sldId id="274" r:id="rId16"/>
    <p:sldId id="271" r:id="rId17"/>
    <p:sldId id="275" r:id="rId18"/>
    <p:sldId id="276" r:id="rId19"/>
    <p:sldId id="273" r:id="rId20"/>
    <p:sldId id="280"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77" d="100"/>
          <a:sy n="77" d="100"/>
        </p:scale>
        <p:origin x="-1164" y="21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C0B7B5-826A-4E5D-9D95-6738DA9F4431}" type="datetimeFigureOut">
              <a:rPr lang="it-IT" smtClean="0"/>
              <a:t>17/10/2018</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87D97-2D7F-44BB-A7F0-724F00AF5222}" type="slidenum">
              <a:rPr lang="it-IT" smtClean="0"/>
              <a:t>‹N›</a:t>
            </a:fld>
            <a:endParaRPr lang="it-IT"/>
          </a:p>
        </p:txBody>
      </p:sp>
    </p:spTree>
    <p:extLst>
      <p:ext uri="{BB962C8B-B14F-4D97-AF65-F5344CB8AC3E}">
        <p14:creationId xmlns:p14="http://schemas.microsoft.com/office/powerpoint/2010/main" val="200371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A3987D97-2D7F-44BB-A7F0-724F00AF5222}" type="slidenum">
              <a:rPr lang="it-IT" smtClean="0"/>
              <a:t>8</a:t>
            </a:fld>
            <a:endParaRPr lang="it-IT"/>
          </a:p>
        </p:txBody>
      </p:sp>
    </p:spTree>
    <p:extLst>
      <p:ext uri="{BB962C8B-B14F-4D97-AF65-F5344CB8AC3E}">
        <p14:creationId xmlns:p14="http://schemas.microsoft.com/office/powerpoint/2010/main" val="2463273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2DB30FB-8684-4EE0-98A6-DC460402C05B}" type="datetimeFigureOut">
              <a:rPr lang="it-IT" smtClean="0"/>
              <a:t>17/10/2018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5425F5-0F80-4782-B82B-47F4C33FD8FF}" type="slidenum">
              <a:rPr lang="it-IT" smtClean="0"/>
              <a:t>‹N›</a:t>
            </a:fld>
            <a:endParaRPr lang="it-IT"/>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D2DB30FB-8684-4EE0-98A6-DC460402C05B}" type="datetimeFigureOut">
              <a:rPr lang="it-IT" smtClean="0"/>
              <a:t>17/10/2018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5425F5-0F80-4782-B82B-47F4C33FD8FF}"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D2DB30FB-8684-4EE0-98A6-DC460402C05B}" type="datetimeFigureOut">
              <a:rPr lang="it-IT" smtClean="0"/>
              <a:t>17/10/2018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5425F5-0F80-4782-B82B-47F4C33FD8FF}"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D2DB30FB-8684-4EE0-98A6-DC460402C05B}" type="datetimeFigureOut">
              <a:rPr lang="it-IT" smtClean="0"/>
              <a:t>17/10/2018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5425F5-0F80-4782-B82B-47F4C33FD8FF}"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D2DB30FB-8684-4EE0-98A6-DC460402C05B}" type="datetimeFigureOut">
              <a:rPr lang="it-IT" smtClean="0"/>
              <a:t>17/10/2018</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85425F5-0F80-4782-B82B-47F4C33FD8FF}" type="slidenum">
              <a:rPr lang="it-IT" smtClean="0"/>
              <a:t>‹N›</a:t>
            </a:fld>
            <a:endParaRPr lang="it-IT"/>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Date Placeholder 4"/>
          <p:cNvSpPr>
            <a:spLocks noGrp="1"/>
          </p:cNvSpPr>
          <p:nvPr>
            <p:ph type="dt" sz="half" idx="10"/>
          </p:nvPr>
        </p:nvSpPr>
        <p:spPr/>
        <p:txBody>
          <a:bodyPr/>
          <a:lstStyle/>
          <a:p>
            <a:fld id="{D2DB30FB-8684-4EE0-98A6-DC460402C05B}" type="datetimeFigureOut">
              <a:rPr lang="it-IT" smtClean="0"/>
              <a:t>17/10/2018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85425F5-0F80-4782-B82B-47F4C33FD8FF}"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Date Placeholder 6"/>
          <p:cNvSpPr>
            <a:spLocks noGrp="1"/>
          </p:cNvSpPr>
          <p:nvPr>
            <p:ph type="dt" sz="half" idx="10"/>
          </p:nvPr>
        </p:nvSpPr>
        <p:spPr/>
        <p:txBody>
          <a:bodyPr/>
          <a:lstStyle/>
          <a:p>
            <a:fld id="{D2DB30FB-8684-4EE0-98A6-DC460402C05B}" type="datetimeFigureOut">
              <a:rPr lang="it-IT" smtClean="0"/>
              <a:t>17/10/2018</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85425F5-0F80-4782-B82B-47F4C33FD8FF}" type="slidenum">
              <a:rPr lang="it-IT" smtClean="0"/>
              <a:t>‹N›</a:t>
            </a:fld>
            <a:endParaRPr lang="it-IT"/>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D2DB30FB-8684-4EE0-98A6-DC460402C05B}" type="datetimeFigureOut">
              <a:rPr lang="it-IT" smtClean="0"/>
              <a:t>17/10/2018</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85425F5-0F80-4782-B82B-47F4C33FD8FF}"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DB30FB-8684-4EE0-98A6-DC460402C05B}" type="datetimeFigureOut">
              <a:rPr lang="it-IT" smtClean="0"/>
              <a:t>17/10/2018</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85425F5-0F80-4782-B82B-47F4C33FD8FF}"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D2DB30FB-8684-4EE0-98A6-DC460402C05B}" type="datetimeFigureOut">
              <a:rPr lang="it-IT" smtClean="0"/>
              <a:t>17/10/2018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85425F5-0F80-4782-B82B-47F4C33FD8FF}" type="slidenum">
              <a:rPr lang="it-IT" smtClean="0"/>
              <a:t>‹N›</a:t>
            </a:fld>
            <a:endParaRPr lang="it-IT"/>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D2DB30FB-8684-4EE0-98A6-DC460402C05B}" type="datetimeFigureOut">
              <a:rPr lang="it-IT" smtClean="0"/>
              <a:t>17/10/2018</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85425F5-0F80-4782-B82B-47F4C33FD8FF}"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D2DB30FB-8684-4EE0-98A6-DC460402C05B}" type="datetimeFigureOut">
              <a:rPr lang="it-IT" smtClean="0"/>
              <a:t>17/10/2018</a:t>
            </a:fld>
            <a:endParaRPr lang="it-IT"/>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it-IT"/>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85425F5-0F80-4782-B82B-47F4C33FD8FF}" type="slidenum">
              <a:rPr lang="it-IT" smtClean="0"/>
              <a:t>‹N›</a:t>
            </a:fld>
            <a:endParaRPr lang="it-IT"/>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8.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8.xml"/><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8.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3789040"/>
            <a:ext cx="6781800" cy="1800200"/>
          </a:xfrm>
        </p:spPr>
        <p:txBody>
          <a:bodyPr>
            <a:normAutofit fontScale="90000"/>
          </a:bodyPr>
          <a:lstStyle/>
          <a:p>
            <a:pPr algn="ctr"/>
            <a:r>
              <a:rPr lang="it-IT" sz="2400" i="1" dirty="0"/>
              <a:t/>
            </a:r>
            <a:br>
              <a:rPr lang="it-IT" sz="2400" i="1" dirty="0"/>
            </a:br>
            <a:r>
              <a:rPr lang="it-IT" sz="2400" i="1" dirty="0"/>
              <a:t>PROGETTI</a:t>
            </a:r>
            <a:br>
              <a:rPr lang="it-IT" sz="2400" i="1" dirty="0"/>
            </a:br>
            <a:r>
              <a:rPr lang="it-IT" sz="2400" i="1" dirty="0"/>
              <a:t>E</a:t>
            </a:r>
            <a:br>
              <a:rPr lang="it-IT" sz="2400" i="1" dirty="0"/>
            </a:br>
            <a:r>
              <a:rPr lang="it-IT" sz="2400" i="1" dirty="0"/>
              <a:t>ALTERNANZA SCUOLA  LAVORO</a:t>
            </a:r>
            <a:br>
              <a:rPr lang="it-IT" sz="2400" i="1" dirty="0"/>
            </a:br>
            <a:r>
              <a:rPr lang="it-IT" sz="2400" i="1" dirty="0"/>
              <a:t>corso Socio Sanitario</a:t>
            </a:r>
            <a:br>
              <a:rPr lang="it-IT" sz="2400" i="1" dirty="0"/>
            </a:br>
            <a:r>
              <a:rPr lang="it-IT" sz="2400" i="1" dirty="0"/>
              <a:t>Servizi per la sanità e l’assistenza sociale</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700808"/>
            <a:ext cx="4150603" cy="1924528"/>
          </a:xfrm>
        </p:spPr>
      </p:pic>
      <p:pic>
        <p:nvPicPr>
          <p:cNvPr id="8" name="Immagine 17">
            <a:extLst>
              <a:ext uri="{FF2B5EF4-FFF2-40B4-BE49-F238E27FC236}">
                <a16:creationId xmlns="" xmlns:a16="http://schemas.microsoft.com/office/drawing/2014/main" id="{82D7676E-9070-43C2-87AF-A860F580F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67" y="542443"/>
            <a:ext cx="8173591" cy="98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58041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2060848"/>
            <a:ext cx="6781800" cy="1600200"/>
          </a:xfrm>
        </p:spPr>
        <p:txBody>
          <a:bodyPr/>
          <a:lstStyle/>
          <a:p>
            <a:r>
              <a:rPr lang="it-IT" dirty="0"/>
              <a:t>ALTERNANZA INTERNA</a:t>
            </a:r>
          </a:p>
        </p:txBody>
      </p:sp>
    </p:spTree>
    <p:extLst>
      <p:ext uri="{BB962C8B-B14F-4D97-AF65-F5344CB8AC3E}">
        <p14:creationId xmlns:p14="http://schemas.microsoft.com/office/powerpoint/2010/main" val="224453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4437112"/>
            <a:ext cx="6784848" cy="1584176"/>
          </a:xfrm>
        </p:spPr>
        <p:txBody>
          <a:bodyPr>
            <a:normAutofit/>
          </a:bodyPr>
          <a:lstStyle/>
          <a:p>
            <a:r>
              <a:rPr lang="it-IT" sz="3200" dirty="0"/>
              <a:t>PROGETTO PILOTA:</a:t>
            </a:r>
            <a:br>
              <a:rPr lang="it-IT" sz="3200" dirty="0"/>
            </a:br>
            <a:r>
              <a:rPr lang="it-IT" sz="3200" dirty="0"/>
              <a:t>FORMAZIONE ALTERNANZA IN </a:t>
            </a:r>
            <a:br>
              <a:rPr lang="it-IT" sz="3200" dirty="0"/>
            </a:br>
            <a:r>
              <a:rPr lang="it-IT" sz="3200" dirty="0"/>
              <a:t>SERVIZI SOCIO SANITARI</a:t>
            </a: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027487" y="600456"/>
            <a:ext cx="2344713" cy="2084419"/>
          </a:xfrm>
        </p:spPr>
      </p:pic>
      <p:sp>
        <p:nvSpPr>
          <p:cNvPr id="4" name="Segnaposto testo 3"/>
          <p:cNvSpPr>
            <a:spLocks noGrp="1"/>
          </p:cNvSpPr>
          <p:nvPr>
            <p:ph type="body" sz="half" idx="2"/>
          </p:nvPr>
        </p:nvSpPr>
        <p:spPr/>
        <p:txBody>
          <a:bodyPr>
            <a:normAutofit fontScale="85000" lnSpcReduction="20000"/>
          </a:bodyPr>
          <a:lstStyle/>
          <a:p>
            <a:pPr lvl="0"/>
            <a:r>
              <a:rPr lang="it-IT" sz="2400" dirty="0">
                <a:solidFill>
                  <a:schemeClr val="tx1"/>
                </a:solidFill>
              </a:rPr>
              <a:t>In collaborazione con la R.S.A. San Pietro di Castiglione delle Stiviere, intende sperimentare un breve percorso formativo su una classe terza che si prepara alla prima esperienza di alternanza. L’approccio è fortemente laboratoriale, volto ad approfondire in particolare l’incontro con la sofferenza e la perdita.</a:t>
            </a:r>
          </a:p>
          <a:p>
            <a:endParaRPr lang="it-IT"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5251" y="2780927"/>
            <a:ext cx="2441294" cy="1532481"/>
          </a:xfrm>
          <a:prstGeom prst="rect">
            <a:avLst/>
          </a:prstGeom>
        </p:spPr>
      </p:pic>
    </p:spTree>
    <p:extLst>
      <p:ext uri="{BB962C8B-B14F-4D97-AF65-F5344CB8AC3E}">
        <p14:creationId xmlns:p14="http://schemas.microsoft.com/office/powerpoint/2010/main" val="240299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par>
                                <p:cTn id="14" presetID="6"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ircle(in)">
                                      <p:cBhvr>
                                        <p:cTn id="19"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4941168"/>
            <a:ext cx="6784848" cy="1231032"/>
          </a:xfrm>
        </p:spPr>
        <p:txBody>
          <a:bodyPr/>
          <a:lstStyle/>
          <a:p>
            <a:r>
              <a:rPr lang="it-IT" dirty="0"/>
              <a:t>BABY PARKING</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67944" y="692697"/>
            <a:ext cx="2088232" cy="2176658"/>
          </a:xfrm>
        </p:spPr>
      </p:pic>
      <p:sp>
        <p:nvSpPr>
          <p:cNvPr id="4" name="Segnaposto testo 3"/>
          <p:cNvSpPr>
            <a:spLocks noGrp="1"/>
          </p:cNvSpPr>
          <p:nvPr>
            <p:ph type="body" sz="half" idx="2"/>
          </p:nvPr>
        </p:nvSpPr>
        <p:spPr>
          <a:xfrm>
            <a:off x="827584" y="698376"/>
            <a:ext cx="2673657" cy="4114800"/>
          </a:xfrm>
        </p:spPr>
        <p:txBody>
          <a:bodyPr>
            <a:normAutofit fontScale="85000" lnSpcReduction="20000"/>
          </a:bodyPr>
          <a:lstStyle/>
          <a:p>
            <a:pPr lvl="0"/>
            <a:r>
              <a:rPr lang="it-IT" sz="2400" dirty="0">
                <a:solidFill>
                  <a:schemeClr val="tx1"/>
                </a:solidFill>
              </a:rPr>
              <a:t>Tirocinio interno per gli studenti delle classi terze, quarte e quinte durante il quale alcuni alunni svolgono un servizio di care-</a:t>
            </a:r>
            <a:r>
              <a:rPr lang="it-IT" sz="2400" dirty="0" err="1">
                <a:solidFill>
                  <a:schemeClr val="tx1"/>
                </a:solidFill>
              </a:rPr>
              <a:t>taking</a:t>
            </a:r>
            <a:r>
              <a:rPr lang="it-IT" sz="2400" dirty="0">
                <a:solidFill>
                  <a:schemeClr val="tx1"/>
                </a:solidFill>
              </a:rPr>
              <a:t> e di animazione ai bambini di oltre due anni del personale dell’istituto e della famiglie durante gli impegni pomeridiani extracurriculari e al sabato mattina con la supervisione dei docenti disponibili.</a:t>
            </a:r>
          </a:p>
          <a:p>
            <a:endParaRPr lang="it-IT"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4208" y="2996952"/>
            <a:ext cx="2225600" cy="1816224"/>
          </a:xfrm>
          <a:prstGeom prst="rect">
            <a:avLst/>
          </a:prstGeom>
        </p:spPr>
      </p:pic>
    </p:spTree>
    <p:extLst>
      <p:ext uri="{BB962C8B-B14F-4D97-AF65-F5344CB8AC3E}">
        <p14:creationId xmlns:p14="http://schemas.microsoft.com/office/powerpoint/2010/main" val="373151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59632" y="2348880"/>
            <a:ext cx="6781800" cy="1600200"/>
          </a:xfrm>
        </p:spPr>
        <p:txBody>
          <a:bodyPr/>
          <a:lstStyle/>
          <a:p>
            <a:r>
              <a:rPr lang="it-IT" dirty="0"/>
              <a:t>ALTERNANZA ESTERNA</a:t>
            </a:r>
          </a:p>
        </p:txBody>
      </p:sp>
    </p:spTree>
    <p:extLst>
      <p:ext uri="{BB962C8B-B14F-4D97-AF65-F5344CB8AC3E}">
        <p14:creationId xmlns:p14="http://schemas.microsoft.com/office/powerpoint/2010/main" val="407604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VADO A SCUOLA DA SOLO</a:t>
            </a: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1920" y="692696"/>
            <a:ext cx="2555600" cy="2107704"/>
          </a:xfrm>
        </p:spPr>
      </p:pic>
      <p:sp>
        <p:nvSpPr>
          <p:cNvPr id="4" name="Segnaposto testo 3"/>
          <p:cNvSpPr>
            <a:spLocks noGrp="1"/>
          </p:cNvSpPr>
          <p:nvPr>
            <p:ph type="body" sz="half" idx="2"/>
          </p:nvPr>
        </p:nvSpPr>
        <p:spPr/>
        <p:txBody>
          <a:bodyPr>
            <a:normAutofit fontScale="85000" lnSpcReduction="10000"/>
          </a:bodyPr>
          <a:lstStyle/>
          <a:p>
            <a:r>
              <a:rPr lang="it-IT" sz="2400" dirty="0">
                <a:solidFill>
                  <a:schemeClr val="tx1"/>
                </a:solidFill>
              </a:rPr>
              <a:t>In collaborazione con la Cooperativa “Elefanti Volanti” e il Comune di Desenzano, il progetto di alternanza, rivolto agli studenti maggiorenni, prevede l’affiancamento agli educatori durante il percorso a piedi da casa a scuola e viceversa di studenti della scuola primaria “</a:t>
            </a:r>
            <a:r>
              <a:rPr lang="it-IT" sz="2400" dirty="0" err="1">
                <a:solidFill>
                  <a:schemeClr val="tx1"/>
                </a:solidFill>
              </a:rPr>
              <a:t>Laini</a:t>
            </a:r>
            <a:r>
              <a:rPr lang="it-IT" sz="2400" dirty="0">
                <a:solidFill>
                  <a:schemeClr val="tx1"/>
                </a:solidFill>
              </a:rPr>
              <a:t>”  (servizio </a:t>
            </a:r>
            <a:r>
              <a:rPr lang="it-IT" sz="2400" dirty="0" err="1">
                <a:solidFill>
                  <a:schemeClr val="tx1"/>
                </a:solidFill>
              </a:rPr>
              <a:t>Pedibus</a:t>
            </a:r>
            <a:r>
              <a:rPr lang="it-IT" sz="2400" dirty="0">
                <a:solidFill>
                  <a:schemeClr val="tx1"/>
                </a:solidFill>
              </a:rPr>
              <a:t>)</a:t>
            </a:r>
            <a:endParaRPr lang="it-IT" dirty="0">
              <a:solidFill>
                <a:schemeClr val="tx1"/>
              </a:solidFill>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184" y="2780928"/>
            <a:ext cx="2448273" cy="2520280"/>
          </a:xfrm>
          <a:prstGeom prst="rect">
            <a:avLst/>
          </a:prstGeom>
        </p:spPr>
      </p:pic>
    </p:spTree>
    <p:extLst>
      <p:ext uri="{BB962C8B-B14F-4D97-AF65-F5344CB8AC3E}">
        <p14:creationId xmlns:p14="http://schemas.microsoft.com/office/powerpoint/2010/main" val="1938005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5157192"/>
            <a:ext cx="6784848" cy="1015008"/>
          </a:xfrm>
        </p:spPr>
        <p:txBody>
          <a:bodyPr/>
          <a:lstStyle/>
          <a:p>
            <a:r>
              <a:rPr lang="it-IT" dirty="0"/>
              <a:t>STUDENTI VIGILI</a:t>
            </a: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98738" y="764703"/>
            <a:ext cx="1853382" cy="1350151"/>
          </a:xfrm>
        </p:spPr>
      </p:pic>
      <p:sp>
        <p:nvSpPr>
          <p:cNvPr id="4" name="Segnaposto testo 3"/>
          <p:cNvSpPr>
            <a:spLocks noGrp="1"/>
          </p:cNvSpPr>
          <p:nvPr>
            <p:ph type="body" sz="half" idx="2"/>
          </p:nvPr>
        </p:nvSpPr>
        <p:spPr>
          <a:xfrm>
            <a:off x="755576" y="671291"/>
            <a:ext cx="2673657" cy="4114800"/>
          </a:xfrm>
        </p:spPr>
        <p:txBody>
          <a:bodyPr>
            <a:normAutofit fontScale="85000" lnSpcReduction="20000"/>
          </a:bodyPr>
          <a:lstStyle/>
          <a:p>
            <a:r>
              <a:rPr lang="it-IT" sz="2400" dirty="0">
                <a:solidFill>
                  <a:schemeClr val="tx1"/>
                </a:solidFill>
              </a:rPr>
              <a:t>In collaborazione con il  Comune di Desenzano, Assessorato alle Politiche Sociali – Politiche Educative e la Polizia Locale, gli studenti del corso socio-sanitario affiancano gli agenti per attività di sorveglianza e attraversamento degli studenti della scuola primaria </a:t>
            </a:r>
            <a:r>
              <a:rPr lang="it-IT" sz="2400" dirty="0" err="1">
                <a:solidFill>
                  <a:schemeClr val="tx1"/>
                </a:solidFill>
              </a:rPr>
              <a:t>Laini</a:t>
            </a:r>
            <a:r>
              <a:rPr lang="it-IT" sz="2400" dirty="0">
                <a:solidFill>
                  <a:schemeClr val="tx1"/>
                </a:solidFill>
              </a:rPr>
              <a:t>, negli orari di entrata ed uscita.</a:t>
            </a:r>
          </a:p>
          <a:p>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0192" y="764704"/>
            <a:ext cx="1800200" cy="1350150"/>
          </a:xfrm>
          <a:prstGeom prst="rect">
            <a:avLst/>
          </a:prstGeom>
        </p:spPr>
      </p:pic>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8428" y="2564904"/>
            <a:ext cx="2123728" cy="1592796"/>
          </a:xfrm>
          <a:prstGeom prst="rect">
            <a:avLst/>
          </a:prstGeom>
        </p:spPr>
      </p:pic>
      <p:pic>
        <p:nvPicPr>
          <p:cNvPr id="8" name="Immagin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07904" y="2728691"/>
            <a:ext cx="1944216" cy="1459074"/>
          </a:xfrm>
          <a:prstGeom prst="rect">
            <a:avLst/>
          </a:prstGeom>
        </p:spPr>
      </p:pic>
    </p:spTree>
    <p:extLst>
      <p:ext uri="{BB962C8B-B14F-4D97-AF65-F5344CB8AC3E}">
        <p14:creationId xmlns:p14="http://schemas.microsoft.com/office/powerpoint/2010/main" val="155292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80">
                                          <p:stCondLst>
                                            <p:cond delay="0"/>
                                          </p:stCondLst>
                                        </p:cTn>
                                        <p:tgtEl>
                                          <p:spTgt spid="6"/>
                                        </p:tgtEl>
                                      </p:cBhvr>
                                    </p:animEffect>
                                    <p:anim calcmode="lin" valueType="num">
                                      <p:cBhvr>
                                        <p:cTn id="2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9" dur="26">
                                          <p:stCondLst>
                                            <p:cond delay="650"/>
                                          </p:stCondLst>
                                        </p:cTn>
                                        <p:tgtEl>
                                          <p:spTgt spid="6"/>
                                        </p:tgtEl>
                                      </p:cBhvr>
                                      <p:to x="100000" y="60000"/>
                                    </p:animScale>
                                    <p:animScale>
                                      <p:cBhvr>
                                        <p:cTn id="30" dur="166" decel="50000">
                                          <p:stCondLst>
                                            <p:cond delay="676"/>
                                          </p:stCondLst>
                                        </p:cTn>
                                        <p:tgtEl>
                                          <p:spTgt spid="6"/>
                                        </p:tgtEl>
                                      </p:cBhvr>
                                      <p:to x="100000" y="100000"/>
                                    </p:animScale>
                                    <p:animScale>
                                      <p:cBhvr>
                                        <p:cTn id="31" dur="26">
                                          <p:stCondLst>
                                            <p:cond delay="1312"/>
                                          </p:stCondLst>
                                        </p:cTn>
                                        <p:tgtEl>
                                          <p:spTgt spid="6"/>
                                        </p:tgtEl>
                                      </p:cBhvr>
                                      <p:to x="100000" y="80000"/>
                                    </p:animScale>
                                    <p:animScale>
                                      <p:cBhvr>
                                        <p:cTn id="32" dur="166" decel="50000">
                                          <p:stCondLst>
                                            <p:cond delay="1338"/>
                                          </p:stCondLst>
                                        </p:cTn>
                                        <p:tgtEl>
                                          <p:spTgt spid="6"/>
                                        </p:tgtEl>
                                      </p:cBhvr>
                                      <p:to x="100000" y="100000"/>
                                    </p:animScale>
                                    <p:animScale>
                                      <p:cBhvr>
                                        <p:cTn id="33" dur="26">
                                          <p:stCondLst>
                                            <p:cond delay="1642"/>
                                          </p:stCondLst>
                                        </p:cTn>
                                        <p:tgtEl>
                                          <p:spTgt spid="6"/>
                                        </p:tgtEl>
                                      </p:cBhvr>
                                      <p:to x="100000" y="90000"/>
                                    </p:animScale>
                                    <p:animScale>
                                      <p:cBhvr>
                                        <p:cTn id="34" dur="166" decel="50000">
                                          <p:stCondLst>
                                            <p:cond delay="1668"/>
                                          </p:stCondLst>
                                        </p:cTn>
                                        <p:tgtEl>
                                          <p:spTgt spid="6"/>
                                        </p:tgtEl>
                                      </p:cBhvr>
                                      <p:to x="100000" y="100000"/>
                                    </p:animScale>
                                    <p:animScale>
                                      <p:cBhvr>
                                        <p:cTn id="35" dur="26">
                                          <p:stCondLst>
                                            <p:cond delay="1808"/>
                                          </p:stCondLst>
                                        </p:cTn>
                                        <p:tgtEl>
                                          <p:spTgt spid="6"/>
                                        </p:tgtEl>
                                      </p:cBhvr>
                                      <p:to x="100000" y="95000"/>
                                    </p:animScale>
                                    <p:animScale>
                                      <p:cBhvr>
                                        <p:cTn id="36" dur="166" decel="50000">
                                          <p:stCondLst>
                                            <p:cond delay="1834"/>
                                          </p:stCondLst>
                                        </p:cTn>
                                        <p:tgtEl>
                                          <p:spTgt spid="6"/>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80">
                                          <p:stCondLst>
                                            <p:cond delay="0"/>
                                          </p:stCondLst>
                                        </p:cTn>
                                        <p:tgtEl>
                                          <p:spTgt spid="8"/>
                                        </p:tgtEl>
                                      </p:cBhvr>
                                    </p:animEffect>
                                    <p:anim calcmode="lin" valueType="num">
                                      <p:cBhvr>
                                        <p:cTn id="4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5" dur="26">
                                          <p:stCondLst>
                                            <p:cond delay="650"/>
                                          </p:stCondLst>
                                        </p:cTn>
                                        <p:tgtEl>
                                          <p:spTgt spid="8"/>
                                        </p:tgtEl>
                                      </p:cBhvr>
                                      <p:to x="100000" y="60000"/>
                                    </p:animScale>
                                    <p:animScale>
                                      <p:cBhvr>
                                        <p:cTn id="46" dur="166" decel="50000">
                                          <p:stCondLst>
                                            <p:cond delay="676"/>
                                          </p:stCondLst>
                                        </p:cTn>
                                        <p:tgtEl>
                                          <p:spTgt spid="8"/>
                                        </p:tgtEl>
                                      </p:cBhvr>
                                      <p:to x="100000" y="100000"/>
                                    </p:animScale>
                                    <p:animScale>
                                      <p:cBhvr>
                                        <p:cTn id="47" dur="26">
                                          <p:stCondLst>
                                            <p:cond delay="1312"/>
                                          </p:stCondLst>
                                        </p:cTn>
                                        <p:tgtEl>
                                          <p:spTgt spid="8"/>
                                        </p:tgtEl>
                                      </p:cBhvr>
                                      <p:to x="100000" y="80000"/>
                                    </p:animScale>
                                    <p:animScale>
                                      <p:cBhvr>
                                        <p:cTn id="48" dur="166" decel="50000">
                                          <p:stCondLst>
                                            <p:cond delay="1338"/>
                                          </p:stCondLst>
                                        </p:cTn>
                                        <p:tgtEl>
                                          <p:spTgt spid="8"/>
                                        </p:tgtEl>
                                      </p:cBhvr>
                                      <p:to x="100000" y="100000"/>
                                    </p:animScale>
                                    <p:animScale>
                                      <p:cBhvr>
                                        <p:cTn id="49" dur="26">
                                          <p:stCondLst>
                                            <p:cond delay="1642"/>
                                          </p:stCondLst>
                                        </p:cTn>
                                        <p:tgtEl>
                                          <p:spTgt spid="8"/>
                                        </p:tgtEl>
                                      </p:cBhvr>
                                      <p:to x="100000" y="90000"/>
                                    </p:animScale>
                                    <p:animScale>
                                      <p:cBhvr>
                                        <p:cTn id="50" dur="166" decel="50000">
                                          <p:stCondLst>
                                            <p:cond delay="1668"/>
                                          </p:stCondLst>
                                        </p:cTn>
                                        <p:tgtEl>
                                          <p:spTgt spid="8"/>
                                        </p:tgtEl>
                                      </p:cBhvr>
                                      <p:to x="100000" y="100000"/>
                                    </p:animScale>
                                    <p:animScale>
                                      <p:cBhvr>
                                        <p:cTn id="51" dur="26">
                                          <p:stCondLst>
                                            <p:cond delay="1808"/>
                                          </p:stCondLst>
                                        </p:cTn>
                                        <p:tgtEl>
                                          <p:spTgt spid="8"/>
                                        </p:tgtEl>
                                      </p:cBhvr>
                                      <p:to x="100000" y="95000"/>
                                    </p:animScale>
                                    <p:animScale>
                                      <p:cBhvr>
                                        <p:cTn id="52" dur="166" decel="50000">
                                          <p:stCondLst>
                                            <p:cond delay="1834"/>
                                          </p:stCondLst>
                                        </p:cTn>
                                        <p:tgtEl>
                                          <p:spTgt spid="8"/>
                                        </p:tgtEl>
                                      </p:cBhvr>
                                      <p:to x="100000" y="100000"/>
                                    </p:animScale>
                                  </p:childTnLst>
                                </p:cTn>
                              </p:par>
                              <p:par>
                                <p:cTn id="53" presetID="26"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down)">
                                      <p:cBhvr>
                                        <p:cTn id="55" dur="580">
                                          <p:stCondLst>
                                            <p:cond delay="0"/>
                                          </p:stCondLst>
                                        </p:cTn>
                                        <p:tgtEl>
                                          <p:spTgt spid="7"/>
                                        </p:tgtEl>
                                      </p:cBhvr>
                                    </p:animEffect>
                                    <p:anim calcmode="lin" valueType="num">
                                      <p:cBhvr>
                                        <p:cTn id="56"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1" dur="26">
                                          <p:stCondLst>
                                            <p:cond delay="650"/>
                                          </p:stCondLst>
                                        </p:cTn>
                                        <p:tgtEl>
                                          <p:spTgt spid="7"/>
                                        </p:tgtEl>
                                      </p:cBhvr>
                                      <p:to x="100000" y="60000"/>
                                    </p:animScale>
                                    <p:animScale>
                                      <p:cBhvr>
                                        <p:cTn id="62" dur="166" decel="50000">
                                          <p:stCondLst>
                                            <p:cond delay="676"/>
                                          </p:stCondLst>
                                        </p:cTn>
                                        <p:tgtEl>
                                          <p:spTgt spid="7"/>
                                        </p:tgtEl>
                                      </p:cBhvr>
                                      <p:to x="100000" y="100000"/>
                                    </p:animScale>
                                    <p:animScale>
                                      <p:cBhvr>
                                        <p:cTn id="63" dur="26">
                                          <p:stCondLst>
                                            <p:cond delay="1312"/>
                                          </p:stCondLst>
                                        </p:cTn>
                                        <p:tgtEl>
                                          <p:spTgt spid="7"/>
                                        </p:tgtEl>
                                      </p:cBhvr>
                                      <p:to x="100000" y="80000"/>
                                    </p:animScale>
                                    <p:animScale>
                                      <p:cBhvr>
                                        <p:cTn id="64" dur="166" decel="50000">
                                          <p:stCondLst>
                                            <p:cond delay="1338"/>
                                          </p:stCondLst>
                                        </p:cTn>
                                        <p:tgtEl>
                                          <p:spTgt spid="7"/>
                                        </p:tgtEl>
                                      </p:cBhvr>
                                      <p:to x="100000" y="100000"/>
                                    </p:animScale>
                                    <p:animScale>
                                      <p:cBhvr>
                                        <p:cTn id="65" dur="26">
                                          <p:stCondLst>
                                            <p:cond delay="1642"/>
                                          </p:stCondLst>
                                        </p:cTn>
                                        <p:tgtEl>
                                          <p:spTgt spid="7"/>
                                        </p:tgtEl>
                                      </p:cBhvr>
                                      <p:to x="100000" y="90000"/>
                                    </p:animScale>
                                    <p:animScale>
                                      <p:cBhvr>
                                        <p:cTn id="66" dur="166" decel="50000">
                                          <p:stCondLst>
                                            <p:cond delay="1668"/>
                                          </p:stCondLst>
                                        </p:cTn>
                                        <p:tgtEl>
                                          <p:spTgt spid="7"/>
                                        </p:tgtEl>
                                      </p:cBhvr>
                                      <p:to x="100000" y="100000"/>
                                    </p:animScale>
                                    <p:animScale>
                                      <p:cBhvr>
                                        <p:cTn id="67" dur="26">
                                          <p:stCondLst>
                                            <p:cond delay="1808"/>
                                          </p:stCondLst>
                                        </p:cTn>
                                        <p:tgtEl>
                                          <p:spTgt spid="7"/>
                                        </p:tgtEl>
                                      </p:cBhvr>
                                      <p:to x="100000" y="95000"/>
                                    </p:animScale>
                                    <p:animScale>
                                      <p:cBhvr>
                                        <p:cTn id="68" dur="166" decel="50000">
                                          <p:stCondLst>
                                            <p:cond delay="1834"/>
                                          </p:stCondLst>
                                        </p:cTn>
                                        <p:tgtEl>
                                          <p:spTgt spid="7"/>
                                        </p:tgtEl>
                                      </p:cBhvr>
                                      <p:to x="100000" y="100000"/>
                                    </p:animScale>
                                  </p:childTnLst>
                                </p:cTn>
                              </p:par>
                              <p:par>
                                <p:cTn id="69" presetID="21" presetClass="entr" presetSubtype="1" fill="hold" grpId="0" nodeType="withEffect">
                                  <p:stCondLst>
                                    <p:cond delay="0"/>
                                  </p:stCondLst>
                                  <p:childTnLst>
                                    <p:set>
                                      <p:cBhvr>
                                        <p:cTn id="70" dur="1" fill="hold">
                                          <p:stCondLst>
                                            <p:cond delay="0"/>
                                          </p:stCondLst>
                                        </p:cTn>
                                        <p:tgtEl>
                                          <p:spTgt spid="4">
                                            <p:txEl>
                                              <p:pRg st="0" end="0"/>
                                            </p:txEl>
                                          </p:spTgt>
                                        </p:tgtEl>
                                        <p:attrNameLst>
                                          <p:attrName>style.visibility</p:attrName>
                                        </p:attrNameLst>
                                      </p:cBhvr>
                                      <p:to>
                                        <p:strVal val="visible"/>
                                      </p:to>
                                    </p:set>
                                    <p:animEffect transition="in" filter="wheel(1)">
                                      <p:cBhvr>
                                        <p:cTn id="71" dur="2000"/>
                                        <p:tgtEl>
                                          <p:spTgt spid="4">
                                            <p:txEl>
                                              <p:pRg st="0" end="0"/>
                                            </p:txEl>
                                          </p:spTgt>
                                        </p:tgtEl>
                                      </p:cBhvr>
                                    </p:animEffect>
                                  </p:childTnLst>
                                </p:cTn>
                              </p:par>
                              <p:par>
                                <p:cTn id="72" presetID="2" presetClass="entr" presetSubtype="4" fill="hold" grpId="0" nodeType="with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additive="base">
                                        <p:cTn id="74" dur="500" fill="hold"/>
                                        <p:tgtEl>
                                          <p:spTgt spid="2"/>
                                        </p:tgtEl>
                                        <p:attrNameLst>
                                          <p:attrName>ppt_x</p:attrName>
                                        </p:attrNameLst>
                                      </p:cBhvr>
                                      <p:tavLst>
                                        <p:tav tm="0">
                                          <p:val>
                                            <p:strVal val="#ppt_x"/>
                                          </p:val>
                                        </p:tav>
                                        <p:tav tm="100000">
                                          <p:val>
                                            <p:strVal val="#ppt_x"/>
                                          </p:val>
                                        </p:tav>
                                      </p:tavLst>
                                    </p:anim>
                                    <p:anim calcmode="lin" valueType="num">
                                      <p:cBhvr additive="base">
                                        <p:cTn id="7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4797152"/>
            <a:ext cx="6784848" cy="1375048"/>
          </a:xfrm>
        </p:spPr>
        <p:txBody>
          <a:bodyPr/>
          <a:lstStyle/>
          <a:p>
            <a:r>
              <a:rPr lang="it-IT" dirty="0"/>
              <a:t>STAGE MOBILITÉ</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4008" y="2636912"/>
            <a:ext cx="3012926" cy="1656184"/>
          </a:xfrm>
        </p:spPr>
      </p:pic>
      <p:sp>
        <p:nvSpPr>
          <p:cNvPr id="4" name="Segnaposto testo 3"/>
          <p:cNvSpPr>
            <a:spLocks noGrp="1"/>
          </p:cNvSpPr>
          <p:nvPr>
            <p:ph type="body" sz="half" idx="2"/>
          </p:nvPr>
        </p:nvSpPr>
        <p:spPr>
          <a:xfrm>
            <a:off x="762001" y="457200"/>
            <a:ext cx="2673657" cy="4916016"/>
          </a:xfrm>
        </p:spPr>
        <p:txBody>
          <a:bodyPr>
            <a:normAutofit fontScale="25000" lnSpcReduction="20000"/>
          </a:bodyPr>
          <a:lstStyle/>
          <a:p>
            <a:pPr lvl="0"/>
            <a:endParaRPr lang="it-IT" sz="2200" dirty="0">
              <a:solidFill>
                <a:schemeClr val="accent1"/>
              </a:solidFill>
            </a:endParaRPr>
          </a:p>
          <a:p>
            <a:pPr lvl="0"/>
            <a:r>
              <a:rPr lang="it-IT" sz="6000" dirty="0">
                <a:solidFill>
                  <a:schemeClr val="tx1"/>
                </a:solidFill>
              </a:rPr>
              <a:t>Progetto di alternanza all’estero che coinvolge le classi quarte del corso socio sanitario. Il nostro Istituto ha firmato </a:t>
            </a:r>
            <a:r>
              <a:rPr lang="it-IT" sz="6000" dirty="0" err="1">
                <a:solidFill>
                  <a:schemeClr val="tx1"/>
                </a:solidFill>
              </a:rPr>
              <a:t>nell’a.s.</a:t>
            </a:r>
            <a:r>
              <a:rPr lang="it-IT" sz="6000" dirty="0">
                <a:solidFill>
                  <a:schemeClr val="tx1"/>
                </a:solidFill>
              </a:rPr>
              <a:t> 2016-2017 una convenzione con l’IREO di St. </a:t>
            </a:r>
            <a:r>
              <a:rPr lang="it-IT" sz="6000" dirty="0" err="1">
                <a:solidFill>
                  <a:schemeClr val="tx1"/>
                </a:solidFill>
              </a:rPr>
              <a:t>Fulgent</a:t>
            </a:r>
            <a:r>
              <a:rPr lang="it-IT" sz="6000" dirty="0">
                <a:solidFill>
                  <a:schemeClr val="tx1"/>
                </a:solidFill>
              </a:rPr>
              <a:t> per cui gli studenti possono svolgere un periodo di alternanza all’estero, in coincidenza con i periodi di Alternanza scuola-lavoro programmati dal calendario del nostro Istituto per il corso socio-sanitario. L’alternanza scuola-lavoro si svolge presso strutture a carattere socio-sanitario convenzionate con l’IREO di St. </a:t>
            </a:r>
            <a:r>
              <a:rPr lang="it-IT" sz="6000" dirty="0" err="1">
                <a:solidFill>
                  <a:schemeClr val="tx1"/>
                </a:solidFill>
              </a:rPr>
              <a:t>Fulgent</a:t>
            </a:r>
            <a:r>
              <a:rPr lang="it-IT" sz="6000" dirty="0">
                <a:solidFill>
                  <a:schemeClr val="tx1"/>
                </a:solidFill>
              </a:rPr>
              <a:t>. La stessa esperienza è vissuta dagli studenti dell’IREO accolti, sempre nel rispetto del programma di alternanza, secondo calendario, dalle strutture convenzionate con il nostro Istituto.</a:t>
            </a:r>
          </a:p>
          <a:p>
            <a:endParaRPr lang="it-IT"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8224" y="692696"/>
            <a:ext cx="2137420" cy="1368152"/>
          </a:xfrm>
          <a:prstGeom prst="rect">
            <a:avLst/>
          </a:prstGeom>
        </p:spPr>
      </p:pic>
      <p:pic>
        <p:nvPicPr>
          <p:cNvPr id="3" name="Immagin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704233"/>
            <a:ext cx="2304256" cy="1356615"/>
          </a:xfrm>
          <a:prstGeom prst="rect">
            <a:avLst/>
          </a:prstGeom>
        </p:spPr>
      </p:pic>
    </p:spTree>
    <p:extLst>
      <p:ext uri="{BB962C8B-B14F-4D97-AF65-F5344CB8AC3E}">
        <p14:creationId xmlns:p14="http://schemas.microsoft.com/office/powerpoint/2010/main" val="333679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71">
                                          <p:stCondLst>
                                            <p:cond delay="0"/>
                                          </p:stCondLst>
                                        </p:cTn>
                                        <p:tgtEl>
                                          <p:spTgt spid="2"/>
                                        </p:tgtEl>
                                      </p:cBhvr>
                                    </p:animEffect>
                                    <p:anim calcmode="lin" valueType="num">
                                      <p:cBhvr>
                                        <p:cTn id="8" dur="224"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82"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82" tmFilter="0, 0; 0.125,0.2665; 0.25,0.4; 0.375,0.465; 0.5,0.5;  0.625,0.535; 0.75,0.6; 0.875,0.7335; 1,1">
                                          <p:stCondLst>
                                            <p:cond delay="82"/>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163"/>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249"/>
                                          </p:stCondLst>
                                        </p:cTn>
                                        <p:tgtEl>
                                          <p:spTgt spid="2"/>
                                        </p:tgtEl>
                                        <p:attrNameLst>
                                          <p:attrName>ppt_y</p:attrName>
                                        </p:attrNameLst>
                                      </p:cBhvr>
                                      <p:tavLst>
                                        <p:tav tm="0" fmla="#ppt_y-sin(pi*$)/81">
                                          <p:val>
                                            <p:fltVal val="0"/>
                                          </p:val>
                                        </p:tav>
                                        <p:tav tm="100000">
                                          <p:val>
                                            <p:fltVal val="1"/>
                                          </p:val>
                                        </p:tav>
                                      </p:tavLst>
                                    </p:anim>
                                    <p:animScale>
                                      <p:cBhvr>
                                        <p:cTn id="13" dur="1">
                                          <p:stCondLst>
                                            <p:cond delay="80"/>
                                          </p:stCondLst>
                                        </p:cTn>
                                        <p:tgtEl>
                                          <p:spTgt spid="2"/>
                                        </p:tgtEl>
                                      </p:cBhvr>
                                      <p:to x="100000" y="60000"/>
                                    </p:animScale>
                                    <p:animScale>
                                      <p:cBhvr>
                                        <p:cTn id="14" dur="1" decel="50000">
                                          <p:stCondLst>
                                            <p:cond delay="83"/>
                                          </p:stCondLst>
                                        </p:cTn>
                                        <p:tgtEl>
                                          <p:spTgt spid="2"/>
                                        </p:tgtEl>
                                      </p:cBhvr>
                                      <p:to x="100000" y="100000"/>
                                    </p:animScale>
                                    <p:animScale>
                                      <p:cBhvr>
                                        <p:cTn id="15" dur="1">
                                          <p:stCondLst>
                                            <p:cond delay="161"/>
                                          </p:stCondLst>
                                        </p:cTn>
                                        <p:tgtEl>
                                          <p:spTgt spid="2"/>
                                        </p:tgtEl>
                                      </p:cBhvr>
                                      <p:to x="100000" y="80000"/>
                                    </p:animScale>
                                    <p:animScale>
                                      <p:cBhvr>
                                        <p:cTn id="16" dur="1" decel="50000">
                                          <p:stCondLst>
                                            <p:cond delay="164"/>
                                          </p:stCondLst>
                                        </p:cTn>
                                        <p:tgtEl>
                                          <p:spTgt spid="2"/>
                                        </p:tgtEl>
                                      </p:cBhvr>
                                      <p:to x="100000" y="100000"/>
                                    </p:animScale>
                                    <p:animScale>
                                      <p:cBhvr>
                                        <p:cTn id="17" dur="1">
                                          <p:stCondLst>
                                            <p:cond delay="249"/>
                                          </p:stCondLst>
                                        </p:cTn>
                                        <p:tgtEl>
                                          <p:spTgt spid="2"/>
                                        </p:tgtEl>
                                      </p:cBhvr>
                                      <p:to x="100000" y="90000"/>
                                    </p:animScale>
                                    <p:animScale>
                                      <p:cBhvr>
                                        <p:cTn id="18" dur="1" decel="50000">
                                          <p:stCondLst>
                                            <p:cond delay="249"/>
                                          </p:stCondLst>
                                        </p:cTn>
                                        <p:tgtEl>
                                          <p:spTgt spid="2"/>
                                        </p:tgtEl>
                                      </p:cBhvr>
                                      <p:to x="100000" y="100000"/>
                                    </p:animScale>
                                    <p:animScale>
                                      <p:cBhvr>
                                        <p:cTn id="19" dur="1">
                                          <p:stCondLst>
                                            <p:cond delay="249"/>
                                          </p:stCondLst>
                                        </p:cTn>
                                        <p:tgtEl>
                                          <p:spTgt spid="2"/>
                                        </p:tgtEl>
                                      </p:cBhvr>
                                      <p:to x="100000" y="95000"/>
                                    </p:animScale>
                                    <p:animScale>
                                      <p:cBhvr>
                                        <p:cTn id="20" dur="1" decel="50000">
                                          <p:stCondLst>
                                            <p:cond delay="249"/>
                                          </p:stCondLst>
                                        </p:cTn>
                                        <p:tgtEl>
                                          <p:spTgt spid="2"/>
                                        </p:tgtEl>
                                      </p:cBhvr>
                                      <p:to x="100000" y="100000"/>
                                    </p:animScale>
                                  </p:childTnLst>
                                </p:cTn>
                              </p:par>
                            </p:childTnLst>
                          </p:cTn>
                        </p:par>
                        <p:par>
                          <p:cTn id="21" fill="hold">
                            <p:stCondLst>
                              <p:cond delay="250"/>
                            </p:stCondLst>
                            <p:childTnLst>
                              <p:par>
                                <p:cTn id="22" presetID="16" presetClass="entr" presetSubtype="21"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barn(inVertical)">
                                      <p:cBhvr>
                                        <p:cTn id="24" dur="500"/>
                                        <p:tgtEl>
                                          <p:spTgt spid="4">
                                            <p:txEl>
                                              <p:pRg st="1" end="1"/>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par>
                                <p:cTn id="28" presetID="16" presetClass="entr" presetSubtype="21"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arn(inVertical)">
                                      <p:cBhvr>
                                        <p:cTn id="30" dur="500"/>
                                        <p:tgtEl>
                                          <p:spTgt spid="6"/>
                                        </p:tgtEl>
                                      </p:cBhvr>
                                    </p:animEffect>
                                  </p:childTnLst>
                                </p:cTn>
                              </p:par>
                              <p:par>
                                <p:cTn id="31" presetID="6" presetClass="entr" presetSubtype="16"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circle(in)">
                                      <p:cBhvr>
                                        <p:cTn id="3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8952" y="3356992"/>
            <a:ext cx="7557464" cy="2815208"/>
          </a:xfrm>
        </p:spPr>
        <p:txBody>
          <a:bodyPr>
            <a:normAutofit/>
          </a:bodyPr>
          <a:lstStyle/>
          <a:p>
            <a:r>
              <a:rPr lang="it-IT" sz="3200" dirty="0"/>
              <a:t>ACCOMPAGNAMENTO AL LAVORO NELLE PROFESSIONI SOCIO SANITARIE</a:t>
            </a:r>
          </a:p>
        </p:txBody>
      </p:sp>
      <p:pic>
        <p:nvPicPr>
          <p:cNvPr id="5" name="Segnaposto immagine 4"/>
          <p:cNvPicPr>
            <a:picLocks noGrp="1" noChangeAspect="1"/>
          </p:cNvPicPr>
          <p:nvPr>
            <p:ph type="pic" idx="1"/>
          </p:nvPr>
        </p:nvPicPr>
        <p:blipFill>
          <a:blip r:embed="rId2">
            <a:extLst>
              <a:ext uri="{28A0092B-C50C-407E-A947-70E740481C1C}">
                <a14:useLocalDpi xmlns:a14="http://schemas.microsoft.com/office/drawing/2010/main" val="0"/>
              </a:ext>
            </a:extLst>
          </a:blip>
          <a:srcRect t="11252" b="11252"/>
          <a:stretch>
            <a:fillRect/>
          </a:stretch>
        </p:blipFill>
        <p:spPr>
          <a:xfrm>
            <a:off x="755576" y="476672"/>
            <a:ext cx="7543800" cy="2520280"/>
          </a:xfrm>
        </p:spPr>
      </p:pic>
      <p:sp>
        <p:nvSpPr>
          <p:cNvPr id="4" name="Segnaposto testo 3"/>
          <p:cNvSpPr>
            <a:spLocks noGrp="1"/>
          </p:cNvSpPr>
          <p:nvPr>
            <p:ph type="body" sz="half" idx="2"/>
          </p:nvPr>
        </p:nvSpPr>
        <p:spPr>
          <a:xfrm>
            <a:off x="755576" y="3140968"/>
            <a:ext cx="7560840" cy="2232248"/>
          </a:xfrm>
        </p:spPr>
        <p:txBody>
          <a:bodyPr>
            <a:normAutofit fontScale="47500" lnSpcReduction="20000"/>
          </a:bodyPr>
          <a:lstStyle/>
          <a:p>
            <a:pPr lvl="0"/>
            <a:r>
              <a:rPr lang="it-IT" sz="3200" dirty="0">
                <a:solidFill>
                  <a:schemeClr val="tx1"/>
                </a:solidFill>
              </a:rPr>
              <a:t>Rivolto agli studenti delle classi quinte e ai neo-diplomati , il progetto realizzato </a:t>
            </a:r>
            <a:r>
              <a:rPr lang="it-IT" sz="3200" dirty="0" err="1">
                <a:solidFill>
                  <a:schemeClr val="tx1"/>
                </a:solidFill>
              </a:rPr>
              <a:t>nell’a.s.</a:t>
            </a:r>
            <a:r>
              <a:rPr lang="it-IT" sz="3200" dirty="0">
                <a:solidFill>
                  <a:schemeClr val="tx1"/>
                </a:solidFill>
              </a:rPr>
              <a:t> 2017-2018 ha visto il coinvolgimento di più RSA del territorio con in primis l R.S.A. “Fondazione Sant’Angela </a:t>
            </a:r>
            <a:r>
              <a:rPr lang="it-IT" sz="3200" dirty="0" err="1">
                <a:solidFill>
                  <a:schemeClr val="tx1"/>
                </a:solidFill>
              </a:rPr>
              <a:t>Merici</a:t>
            </a:r>
            <a:r>
              <a:rPr lang="it-IT" sz="3200" dirty="0">
                <a:solidFill>
                  <a:schemeClr val="tx1"/>
                </a:solidFill>
              </a:rPr>
              <a:t>” di Desenzano del Garda e la partecipazione del C.F.P. Zanardelli di Rivoltella.</a:t>
            </a:r>
          </a:p>
          <a:p>
            <a:pPr lvl="0"/>
            <a:r>
              <a:rPr lang="it-IT" sz="3200" dirty="0">
                <a:solidFill>
                  <a:schemeClr val="tx1"/>
                </a:solidFill>
              </a:rPr>
              <a:t>Il progetto ha previsto un laboratorio didattico seguito da un tirocinio pratico in R.S.A.; l’affiancamento degli operatori in una parte del turno pomeridiano era finalizzato ad orientare gli studenti verso le professioni socio-sanitarie: Operatore Socio-Sanitario, Infermiere, Fisioterapista. Gli studenti interessati alla professione di Operatore Socio Sanitario si sono iscritti al corso per il conseguimento dell’attestato presso il C.F.P. di Desenzano. Conseguito l’attestato O.S.S. verrà assicurata una assunzione di almeno 4 mesi presso le RSA del territorio</a:t>
            </a:r>
            <a:r>
              <a:rPr lang="it-IT" sz="3200" dirty="0">
                <a:solidFill>
                  <a:schemeClr val="accent1"/>
                </a:solidFill>
              </a:rPr>
              <a:t>. </a:t>
            </a:r>
          </a:p>
          <a:p>
            <a:endParaRPr lang="it-IT" dirty="0"/>
          </a:p>
        </p:txBody>
      </p:sp>
    </p:spTree>
    <p:extLst>
      <p:ext uri="{BB962C8B-B14F-4D97-AF65-F5344CB8AC3E}">
        <p14:creationId xmlns:p14="http://schemas.microsoft.com/office/powerpoint/2010/main" val="187038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barn(inVertical)">
                                      <p:cBhvr>
                                        <p:cTn id="16" dur="500"/>
                                        <p:tgtEl>
                                          <p:spTgt spid="4">
                                            <p:txEl>
                                              <p:pRg st="0" end="0"/>
                                            </p:tx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barn(inVertical)">
                                      <p:cBhvr>
                                        <p:cTn id="19"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EVENTI IN COLLABORAZIONE CON  ENTI DEL TERRITORIO</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79912" y="620688"/>
            <a:ext cx="2232248" cy="2232248"/>
          </a:xfrm>
        </p:spPr>
      </p:pic>
      <p:sp>
        <p:nvSpPr>
          <p:cNvPr id="4" name="Segnaposto testo 3"/>
          <p:cNvSpPr>
            <a:spLocks noGrp="1"/>
          </p:cNvSpPr>
          <p:nvPr>
            <p:ph type="body" sz="half" idx="2"/>
          </p:nvPr>
        </p:nvSpPr>
        <p:spPr/>
        <p:txBody>
          <a:bodyPr/>
          <a:lstStyle/>
          <a:p>
            <a:r>
              <a:rPr lang="it-IT" dirty="0"/>
              <a:t>Gli studenti delle classi terze e quarte partecipano e supportano le attività relative agli eventi.</a:t>
            </a:r>
          </a:p>
        </p:txBody>
      </p:sp>
      <p:pic>
        <p:nvPicPr>
          <p:cNvPr id="1026" name="Picture 2" descr="Risultati immagini per mattoncini in castello 2018 desenzano">
            <a:extLst>
              <a:ext uri="{FF2B5EF4-FFF2-40B4-BE49-F238E27FC236}">
                <a16:creationId xmlns="" xmlns:a16="http://schemas.microsoft.com/office/drawing/2014/main" id="{87CE2A1F-B0D2-4475-9392-87A2C13FED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5239" y="2078338"/>
            <a:ext cx="2459382" cy="245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946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par>
                          <p:cTn id="21" fill="hold">
                            <p:stCondLst>
                              <p:cond delay="2000"/>
                            </p:stCondLst>
                            <p:childTnLst>
                              <p:par>
                                <p:cTn id="22" presetID="22" presetClass="entr" presetSubtype="4" fill="hold" grpId="0" nodeType="after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wipe(down)">
                                      <p:cBhvr>
                                        <p:cTn id="24" dur="500"/>
                                        <p:tgtEl>
                                          <p:spTgt spid="4">
                                            <p:txEl>
                                              <p:pRg st="0" end="0"/>
                                            </p:txEl>
                                          </p:spTgt>
                                        </p:tgtEl>
                                      </p:cBhvr>
                                    </p:animEffect>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026"/>
                                        </p:tgtEl>
                                        <p:attrNameLst>
                                          <p:attrName>style.visibility</p:attrName>
                                        </p:attrNameLst>
                                      </p:cBhvr>
                                      <p:to>
                                        <p:strVal val="visible"/>
                                      </p:to>
                                    </p:set>
                                    <p:anim calcmode="lin" valueType="num">
                                      <p:cBhvr additive="base">
                                        <p:cTn id="31" dur="500" fill="hold"/>
                                        <p:tgtEl>
                                          <p:spTgt spid="1026"/>
                                        </p:tgtEl>
                                        <p:attrNameLst>
                                          <p:attrName>ppt_x</p:attrName>
                                        </p:attrNameLst>
                                      </p:cBhvr>
                                      <p:tavLst>
                                        <p:tav tm="0">
                                          <p:val>
                                            <p:strVal val="#ppt_x"/>
                                          </p:val>
                                        </p:tav>
                                        <p:tav tm="100000">
                                          <p:val>
                                            <p:strVal val="#ppt_x"/>
                                          </p:val>
                                        </p:tav>
                                      </p:tavLst>
                                    </p:anim>
                                    <p:anim calcmode="lin" valueType="num">
                                      <p:cBhvr additive="base">
                                        <p:cTn id="3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5289798"/>
            <a:ext cx="6784848" cy="882402"/>
          </a:xfrm>
        </p:spPr>
        <p:txBody>
          <a:bodyPr>
            <a:normAutofit fontScale="90000"/>
          </a:bodyPr>
          <a:lstStyle/>
          <a:p>
            <a:r>
              <a:rPr lang="it-IT" dirty="0"/>
              <a:t>CONSULTORIO FAMILIARE</a:t>
            </a: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1575" y="798545"/>
            <a:ext cx="2372593" cy="1772443"/>
          </a:xfrm>
        </p:spPr>
      </p:pic>
      <p:sp>
        <p:nvSpPr>
          <p:cNvPr id="4" name="Segnaposto testo 3"/>
          <p:cNvSpPr>
            <a:spLocks noGrp="1"/>
          </p:cNvSpPr>
          <p:nvPr>
            <p:ph type="body" sz="half" idx="2"/>
          </p:nvPr>
        </p:nvSpPr>
        <p:spPr/>
        <p:txBody>
          <a:bodyPr>
            <a:normAutofit/>
          </a:bodyPr>
          <a:lstStyle/>
          <a:p>
            <a:pPr lvl="0"/>
            <a:r>
              <a:rPr lang="it-IT" sz="2000" dirty="0">
                <a:solidFill>
                  <a:schemeClr val="tx1"/>
                </a:solidFill>
              </a:rPr>
              <a:t>Gli studenti delle classi quarte incontrano l’equipe del consultorio che dopo aver illustrato i vari servizi erogati dalla struttura, affronta alcune tematiche scelte dagli </a:t>
            </a:r>
            <a:r>
              <a:rPr lang="it-IT" sz="2000" dirty="0" smtClean="0">
                <a:solidFill>
                  <a:schemeClr val="tx1"/>
                </a:solidFill>
              </a:rPr>
              <a:t>studenti.</a:t>
            </a:r>
            <a:endParaRPr lang="it-IT" sz="2000" dirty="0">
              <a:solidFill>
                <a:schemeClr val="tx1"/>
              </a:solidFill>
            </a:endParaRP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1196752"/>
            <a:ext cx="2253357" cy="2448272"/>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3861048"/>
            <a:ext cx="3209925" cy="1428750"/>
          </a:xfrm>
          <a:prstGeom prst="rect">
            <a:avLst/>
          </a:prstGeom>
        </p:spPr>
      </p:pic>
    </p:spTree>
    <p:extLst>
      <p:ext uri="{BB962C8B-B14F-4D97-AF65-F5344CB8AC3E}">
        <p14:creationId xmlns:p14="http://schemas.microsoft.com/office/powerpoint/2010/main" val="173223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heel(1)">
                                      <p:cBhvr>
                                        <p:cTn id="11" dur="2000"/>
                                        <p:tgtEl>
                                          <p:spTgt spid="5"/>
                                        </p:tgtEl>
                                      </p:cBhvr>
                                    </p:animEffect>
                                  </p:childTnLst>
                                </p:cTn>
                              </p:par>
                              <p:par>
                                <p:cTn id="12" presetID="21" presetClass="entr" presetSubtype="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par>
                                <p:cTn id="15" presetID="21" presetClass="entr" presetSubtype="1"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par>
                                <p:cTn id="18" presetID="2" presetClass="entr" presetSubtype="4" fill="hold" grpId="0"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PROGETTI D’ISTITUTO</a:t>
            </a:r>
          </a:p>
        </p:txBody>
      </p:sp>
      <p:sp>
        <p:nvSpPr>
          <p:cNvPr id="3" name="Segnaposto testo 2"/>
          <p:cNvSpPr>
            <a:spLocks noGrp="1"/>
          </p:cNvSpPr>
          <p:nvPr>
            <p:ph type="body" idx="1"/>
          </p:nvPr>
        </p:nvSpPr>
        <p:spPr/>
        <p:txBody>
          <a:bodyPr>
            <a:normAutofit lnSpcReduction="10000"/>
          </a:bodyPr>
          <a:lstStyle/>
          <a:p>
            <a:r>
              <a:rPr lang="it-IT" dirty="0"/>
              <a:t>Con il supporto di docenti d’istituto si consolida il </a:t>
            </a:r>
            <a:r>
              <a:rPr lang="it-IT" b="1" i="1" dirty="0"/>
              <a:t>Saper fare</a:t>
            </a:r>
          </a:p>
        </p:txBody>
      </p:sp>
    </p:spTree>
    <p:extLst>
      <p:ext uri="{BB962C8B-B14F-4D97-AF65-F5344CB8AC3E}">
        <p14:creationId xmlns:p14="http://schemas.microsoft.com/office/powerpoint/2010/main" val="557424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4797152"/>
            <a:ext cx="6784848" cy="1377280"/>
          </a:xfrm>
        </p:spPr>
        <p:txBody>
          <a:bodyPr>
            <a:normAutofit/>
          </a:bodyPr>
          <a:lstStyle/>
          <a:p>
            <a:r>
              <a:rPr lang="it-IT" sz="4000" dirty="0"/>
              <a:t>Strutture convenzionate con il nostro istituto a.s.2018-2019</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5936" y="764704"/>
            <a:ext cx="1800200" cy="1339247"/>
          </a:xfrm>
        </p:spPr>
      </p:pic>
      <p:sp>
        <p:nvSpPr>
          <p:cNvPr id="4" name="Segnaposto testo 3"/>
          <p:cNvSpPr>
            <a:spLocks noGrp="1"/>
          </p:cNvSpPr>
          <p:nvPr>
            <p:ph type="body" sz="half" idx="2"/>
          </p:nvPr>
        </p:nvSpPr>
        <p:spPr/>
        <p:txBody>
          <a:bodyPr>
            <a:normAutofit fontScale="85000" lnSpcReduction="10000"/>
          </a:bodyPr>
          <a:lstStyle/>
          <a:p>
            <a:r>
              <a:rPr lang="it-IT" b="1" dirty="0"/>
              <a:t>- RSA </a:t>
            </a:r>
          </a:p>
          <a:p>
            <a:r>
              <a:rPr lang="it-IT" b="1" dirty="0"/>
              <a:t>- ASILI NIDO</a:t>
            </a:r>
          </a:p>
          <a:p>
            <a:r>
              <a:rPr lang="it-IT" b="1" dirty="0"/>
              <a:t>- STRUTTURE PER  DISABILI;</a:t>
            </a:r>
          </a:p>
          <a:p>
            <a:r>
              <a:rPr lang="it-IT" b="1" dirty="0"/>
              <a:t> - CENTRI DI RICERCA</a:t>
            </a:r>
          </a:p>
          <a:p>
            <a:r>
              <a:rPr lang="it-IT" b="1" dirty="0"/>
              <a:t>- ASST DEL GARDA</a:t>
            </a:r>
          </a:p>
          <a:p>
            <a:r>
              <a:rPr lang="it-IT" sz="2400" dirty="0"/>
              <a:t>Le strutture si trovano a Desenzano, Sirmione, Bedizzole, Calcinato, Moniga, </a:t>
            </a:r>
            <a:r>
              <a:rPr lang="it-IT" sz="2400" dirty="0" smtClean="0"/>
              <a:t>Manerba, </a:t>
            </a:r>
            <a:r>
              <a:rPr lang="it-IT" sz="2400" dirty="0"/>
              <a:t>Montichiari, Lonato, </a:t>
            </a:r>
            <a:r>
              <a:rPr lang="it-IT" sz="2400" dirty="0" smtClean="0"/>
              <a:t>Castiglione, </a:t>
            </a:r>
            <a:r>
              <a:rPr lang="it-IT" sz="2400" dirty="0" err="1" smtClean="0"/>
              <a:t>Castelgoffredo</a:t>
            </a:r>
            <a:r>
              <a:rPr lang="it-IT" sz="2400" dirty="0" smtClean="0"/>
              <a:t>, Medole. </a:t>
            </a:r>
            <a:endParaRPr lang="it-IT" sz="2400" dirty="0"/>
          </a:p>
          <a:p>
            <a:endParaRPr lang="it-IT" dirty="0"/>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056" y="2492896"/>
            <a:ext cx="2502761" cy="934592"/>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3752866"/>
            <a:ext cx="1872208" cy="1231578"/>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60232" y="3716691"/>
            <a:ext cx="2173213" cy="1303928"/>
          </a:xfrm>
          <a:prstGeom prst="rect">
            <a:avLst/>
          </a:prstGeom>
        </p:spPr>
      </p:pic>
      <p:pic>
        <p:nvPicPr>
          <p:cNvPr id="9" name="Immagin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04248" y="764704"/>
            <a:ext cx="2000990" cy="1368152"/>
          </a:xfrm>
          <a:prstGeom prst="rect">
            <a:avLst/>
          </a:prstGeom>
        </p:spPr>
      </p:pic>
    </p:spTree>
    <p:extLst>
      <p:ext uri="{BB962C8B-B14F-4D97-AF65-F5344CB8AC3E}">
        <p14:creationId xmlns:p14="http://schemas.microsoft.com/office/powerpoint/2010/main" val="1495204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par>
                                <p:cTn id="33" presetID="16" presetClass="entr" presetSubtype="21"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barn(inVertical)">
                                      <p:cBhvr>
                                        <p:cTn id="35" dur="500"/>
                                        <p:tgtEl>
                                          <p:spTgt spid="5"/>
                                        </p:tgtEl>
                                      </p:cBhvr>
                                    </p:animEffect>
                                  </p:childTnLst>
                                </p:cTn>
                              </p:par>
                              <p:par>
                                <p:cTn id="36" presetID="16" presetClass="entr" presetSubtype="21"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arn(inVertical)">
                                      <p:cBhvr>
                                        <p:cTn id="38" dur="500"/>
                                        <p:tgtEl>
                                          <p:spTgt spid="9"/>
                                        </p:tgtEl>
                                      </p:cBhvr>
                                    </p:animEffect>
                                  </p:childTnLst>
                                </p:cTn>
                              </p:par>
                              <p:par>
                                <p:cTn id="39" presetID="16" presetClass="entr" presetSubtype="21"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par>
                                <p:cTn id="42" presetID="16" presetClass="entr" presetSubtype="21"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barn(inVertical)">
                                      <p:cBhvr>
                                        <p:cTn id="44" dur="500"/>
                                        <p:tgtEl>
                                          <p:spTgt spid="7"/>
                                        </p:tgtEl>
                                      </p:cBhvr>
                                    </p:animEffect>
                                  </p:childTnLst>
                                </p:cTn>
                              </p:par>
                              <p:par>
                                <p:cTn id="45" presetID="16" presetClass="entr" presetSubtype="21"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barn(inVertical)">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MERCATINI DI NATALE</a:t>
            </a:r>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08437" y="514350"/>
            <a:ext cx="2590065" cy="2266578"/>
          </a:xfrm>
        </p:spPr>
      </p:pic>
      <p:sp>
        <p:nvSpPr>
          <p:cNvPr id="4" name="Segnaposto testo 3"/>
          <p:cNvSpPr>
            <a:spLocks noGrp="1"/>
          </p:cNvSpPr>
          <p:nvPr>
            <p:ph type="body" sz="half" idx="2"/>
          </p:nvPr>
        </p:nvSpPr>
        <p:spPr/>
        <p:txBody>
          <a:bodyPr/>
          <a:lstStyle/>
          <a:p>
            <a:r>
              <a:rPr lang="it-IT" dirty="0"/>
              <a:t>Gli studenti delle classi prime realizzano degli oggetti natalizi da vendere all’interno dell’Istituto.</a:t>
            </a:r>
          </a:p>
          <a:p>
            <a:r>
              <a:rPr lang="it-IT" dirty="0"/>
              <a:t>Il ricavato è destinato alla beneficienza e / o ad acquisto di materiale per il corso</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2178" y="2852936"/>
            <a:ext cx="2635886" cy="2286769"/>
          </a:xfrm>
          <a:prstGeom prst="rect">
            <a:avLst/>
          </a:prstGeom>
        </p:spPr>
      </p:pic>
    </p:spTree>
    <p:extLst>
      <p:ext uri="{BB962C8B-B14F-4D97-AF65-F5344CB8AC3E}">
        <p14:creationId xmlns:p14="http://schemas.microsoft.com/office/powerpoint/2010/main" val="308892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childTnLst>
                          </p:cTn>
                        </p:par>
                        <p:par>
                          <p:cTn id="22" fill="hold">
                            <p:stCondLst>
                              <p:cond delay="3000"/>
                            </p:stCondLst>
                            <p:childTnLst>
                              <p:par>
                                <p:cTn id="23" presetID="6" presetClass="entr" presetSubtype="16" fill="hold" grpId="1"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1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SPELLING BEE</a:t>
            </a: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11575" y="791766"/>
            <a:ext cx="2444601" cy="1833450"/>
          </a:xfrm>
        </p:spPr>
      </p:pic>
      <p:sp>
        <p:nvSpPr>
          <p:cNvPr id="4" name="Segnaposto testo 3"/>
          <p:cNvSpPr>
            <a:spLocks noGrp="1"/>
          </p:cNvSpPr>
          <p:nvPr>
            <p:ph type="body" sz="half" idx="2"/>
          </p:nvPr>
        </p:nvSpPr>
        <p:spPr/>
        <p:txBody>
          <a:bodyPr>
            <a:normAutofit fontScale="92500" lnSpcReduction="10000"/>
          </a:bodyPr>
          <a:lstStyle/>
          <a:p>
            <a:r>
              <a:rPr lang="it-IT" sz="2400" dirty="0">
                <a:solidFill>
                  <a:schemeClr val="tx1"/>
                </a:solidFill>
              </a:rPr>
              <a:t>Progetto di lingua inglese rivolto alle classi prime che comprende la visione del film in lingua originale “</a:t>
            </a:r>
            <a:r>
              <a:rPr lang="it-IT" sz="2400" dirty="0" err="1">
                <a:solidFill>
                  <a:schemeClr val="tx1"/>
                </a:solidFill>
              </a:rPr>
              <a:t>Akeelah</a:t>
            </a:r>
            <a:r>
              <a:rPr lang="it-IT" sz="2400" dirty="0">
                <a:solidFill>
                  <a:schemeClr val="tx1"/>
                </a:solidFill>
              </a:rPr>
              <a:t> and the Bee” con relative riflessioni sulle tematiche dei film, e una gara finale nel mese di maggio tra gli studenti delle classi.</a:t>
            </a:r>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2420889"/>
            <a:ext cx="2664296" cy="2016224"/>
          </a:xfrm>
          <a:prstGeom prst="rect">
            <a:avLst/>
          </a:prstGeom>
        </p:spPr>
      </p:pic>
    </p:spTree>
    <p:extLst>
      <p:ext uri="{BB962C8B-B14F-4D97-AF65-F5344CB8AC3E}">
        <p14:creationId xmlns:p14="http://schemas.microsoft.com/office/powerpoint/2010/main" val="4018503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10"/>
                                        <p:tgtEl>
                                          <p:spTgt spid="2"/>
                                        </p:tgtEl>
                                      </p:cBhvr>
                                    </p:animEffect>
                                  </p:childTnLst>
                                </p:cTn>
                              </p:par>
                            </p:childTnLst>
                          </p:cTn>
                        </p:par>
                        <p:par>
                          <p:cTn id="12" fill="hold">
                            <p:stCondLst>
                              <p:cond delay="201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5013176"/>
            <a:ext cx="6784848" cy="1159024"/>
          </a:xfrm>
        </p:spPr>
        <p:txBody>
          <a:bodyPr/>
          <a:lstStyle/>
          <a:p>
            <a:r>
              <a:rPr lang="it-IT" dirty="0"/>
              <a:t>CREATTIVAMENTE</a:t>
            </a:r>
          </a:p>
        </p:txBody>
      </p:sp>
      <p:pic>
        <p:nvPicPr>
          <p:cNvPr id="5" name="Segnaposto contenuto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23928" y="836712"/>
            <a:ext cx="2520280" cy="1872208"/>
          </a:xfrm>
        </p:spPr>
      </p:pic>
      <p:sp>
        <p:nvSpPr>
          <p:cNvPr id="4" name="Segnaposto testo 3"/>
          <p:cNvSpPr>
            <a:spLocks noGrp="1"/>
          </p:cNvSpPr>
          <p:nvPr>
            <p:ph type="body" sz="half" idx="2"/>
          </p:nvPr>
        </p:nvSpPr>
        <p:spPr/>
        <p:txBody>
          <a:bodyPr>
            <a:normAutofit fontScale="92500" lnSpcReduction="20000"/>
          </a:bodyPr>
          <a:lstStyle/>
          <a:p>
            <a:r>
              <a:rPr lang="it-IT" sz="2400" dirty="0">
                <a:solidFill>
                  <a:schemeClr val="tx1"/>
                </a:solidFill>
              </a:rPr>
              <a:t>Attraverso attività di laboratorio, gli studenti delle classi seconde organizzano una giornata di intrattenimento per gli alunni delle scuole primarie e/o della scuola secondaria di primo grado, proponendo attività ludico-espressive: rappresentazione teatrale, giochi, canzoni</a:t>
            </a:r>
            <a:endParaRPr lang="it-IT" dirty="0">
              <a:solidFill>
                <a:schemeClr val="tx1"/>
              </a:solidFill>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0192" y="2488222"/>
            <a:ext cx="2624842" cy="1976770"/>
          </a:xfrm>
          <a:prstGeom prst="rect">
            <a:avLst/>
          </a:prstGeom>
        </p:spPr>
      </p:pic>
    </p:spTree>
    <p:extLst>
      <p:ext uri="{BB962C8B-B14F-4D97-AF65-F5344CB8AC3E}">
        <p14:creationId xmlns:p14="http://schemas.microsoft.com/office/powerpoint/2010/main" val="2801350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par>
                          <p:cTn id="11" fill="hold">
                            <p:stCondLst>
                              <p:cond delay="2000"/>
                            </p:stCondLst>
                            <p:childTnLst>
                              <p:par>
                                <p:cTn id="12" presetID="16" presetClass="entr" presetSubtype="21" fill="hold" grpId="0" nodeType="after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par>
                                <p:cTn id="15" presetID="6" presetClass="entr" presetSubtype="16" fill="hold" grpId="1"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5313" y="3284984"/>
            <a:ext cx="7482408" cy="2088232"/>
          </a:xfrm>
        </p:spPr>
        <p:txBody>
          <a:bodyPr>
            <a:noAutofit/>
          </a:bodyPr>
          <a:lstStyle/>
          <a:p>
            <a:r>
              <a:rPr lang="it-IT" sz="1800" dirty="0">
                <a:latin typeface="Arial Rounded MT Bold" panose="020F0704030504030204" pitchFamily="34" charset="0"/>
              </a:rPr>
              <a:t>Già forte della </a:t>
            </a:r>
            <a:r>
              <a:rPr lang="it-IT" sz="1800" dirty="0">
                <a:solidFill>
                  <a:srgbClr val="FF0000"/>
                </a:solidFill>
                <a:latin typeface="Arial Rounded MT Bold" panose="020F0704030504030204" pitchFamily="34" charset="0"/>
              </a:rPr>
              <a:t>rete </a:t>
            </a:r>
            <a:r>
              <a:rPr lang="it-IT" sz="1800" b="1" i="1" dirty="0">
                <a:solidFill>
                  <a:srgbClr val="FF0000"/>
                </a:solidFill>
                <a:latin typeface="Arial Rounded MT Bold" panose="020F0704030504030204" pitchFamily="34" charset="0"/>
              </a:rPr>
              <a:t>scuola - enti</a:t>
            </a:r>
            <a:r>
              <a:rPr lang="it-IT" sz="1800" dirty="0">
                <a:solidFill>
                  <a:srgbClr val="FF0000"/>
                </a:solidFill>
                <a:latin typeface="Arial Rounded MT Bold" panose="020F0704030504030204" pitchFamily="34" charset="0"/>
              </a:rPr>
              <a:t>  e </a:t>
            </a:r>
            <a:r>
              <a:rPr lang="it-IT" sz="1800" b="1" i="1" dirty="0">
                <a:solidFill>
                  <a:srgbClr val="FF0000"/>
                </a:solidFill>
                <a:latin typeface="Arial Rounded MT Bold" panose="020F0704030504030204" pitchFamily="34" charset="0"/>
              </a:rPr>
              <a:t>scuola -strutture</a:t>
            </a:r>
            <a:r>
              <a:rPr lang="it-IT" sz="1800" dirty="0">
                <a:solidFill>
                  <a:srgbClr val="FF0000"/>
                </a:solidFill>
                <a:latin typeface="Arial Rounded MT Bold" panose="020F0704030504030204" pitchFamily="34" charset="0"/>
              </a:rPr>
              <a:t> </a:t>
            </a:r>
            <a:r>
              <a:rPr lang="it-IT" sz="1800" dirty="0">
                <a:latin typeface="Arial Rounded MT Bold" panose="020F0704030504030204" pitchFamily="34" charset="0"/>
              </a:rPr>
              <a:t>del territorio, coerentemente con la Legge n. 107/2015 che ha ribadito l’importanza di </a:t>
            </a:r>
            <a:r>
              <a:rPr lang="it-IT" sz="1800" b="1" dirty="0">
                <a:latin typeface="Arial Rounded MT Bold" panose="020F0704030504030204" pitchFamily="34" charset="0"/>
              </a:rPr>
              <a:t>affiancare al sapere il saper fare </a:t>
            </a:r>
            <a:r>
              <a:rPr lang="it-IT" sz="1800" dirty="0">
                <a:latin typeface="Arial Rounded MT Bold" panose="020F0704030504030204" pitchFamily="34" charset="0"/>
              </a:rPr>
              <a:t>e nel rispetto di una metodologia didattica innovativa che alterna momenti di formazione in aula ed in azienda, </a:t>
            </a:r>
            <a:r>
              <a:rPr lang="it-IT" sz="1800" b="1" dirty="0">
                <a:latin typeface="Arial Rounded MT Bold" panose="020F0704030504030204" pitchFamily="34" charset="0"/>
              </a:rPr>
              <a:t>l’Istituto </a:t>
            </a:r>
            <a:r>
              <a:rPr lang="it-IT" sz="1800" b="1" dirty="0" err="1">
                <a:latin typeface="Arial Rounded MT Bold" panose="020F0704030504030204" pitchFamily="34" charset="0"/>
              </a:rPr>
              <a:t>Bazoli</a:t>
            </a:r>
            <a:r>
              <a:rPr lang="it-IT" sz="1800" b="1" dirty="0">
                <a:latin typeface="Arial Rounded MT Bold" panose="020F0704030504030204" pitchFamily="34" charset="0"/>
              </a:rPr>
              <a:t>-Polo </a:t>
            </a:r>
            <a:r>
              <a:rPr lang="it-IT" sz="1800" dirty="0">
                <a:latin typeface="Arial Rounded MT Bold" panose="020F0704030504030204" pitchFamily="34" charset="0"/>
              </a:rPr>
              <a:t>ha</a:t>
            </a:r>
            <a:r>
              <a:rPr lang="it-IT" sz="1800" b="1" dirty="0">
                <a:latin typeface="Arial Rounded MT Bold" panose="020F0704030504030204" pitchFamily="34" charset="0"/>
              </a:rPr>
              <a:t> </a:t>
            </a:r>
            <a:r>
              <a:rPr lang="it-IT" sz="1800" dirty="0">
                <a:latin typeface="Arial Rounded MT Bold" panose="020F0704030504030204" pitchFamily="34" charset="0"/>
              </a:rPr>
              <a:t>intensificato i rapporti della scuola con il territorio, con il mondo produttivo e dei servizi</a:t>
            </a:r>
            <a:r>
              <a:rPr lang="it-IT" sz="1800" dirty="0"/>
              <a:t>.</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836712"/>
            <a:ext cx="7065818" cy="2239144"/>
          </a:xfrm>
        </p:spPr>
      </p:pic>
      <p:pic>
        <p:nvPicPr>
          <p:cNvPr id="5" name="Segnaposto contenuto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908720"/>
            <a:ext cx="7065818" cy="2239144"/>
          </a:xfrm>
          <a:prstGeom prst="rect">
            <a:avLst/>
          </a:prstGeom>
        </p:spPr>
      </p:pic>
    </p:spTree>
    <p:extLst>
      <p:ext uri="{BB962C8B-B14F-4D97-AF65-F5344CB8AC3E}">
        <p14:creationId xmlns:p14="http://schemas.microsoft.com/office/powerpoint/2010/main" val="259220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58952" y="4437112"/>
            <a:ext cx="6784848" cy="720080"/>
          </a:xfrm>
        </p:spPr>
        <p:txBody>
          <a:bodyPr>
            <a:normAutofit fontScale="90000"/>
          </a:bodyPr>
          <a:lstStyle/>
          <a:p>
            <a:r>
              <a:rPr lang="it-IT" sz="1800" b="1" dirty="0">
                <a:latin typeface="+mn-lt"/>
              </a:rPr>
              <a:t/>
            </a:r>
            <a:br>
              <a:rPr lang="it-IT" sz="1800" b="1" dirty="0">
                <a:latin typeface="+mn-lt"/>
              </a:rPr>
            </a:br>
            <a:r>
              <a:rPr lang="it-IT" sz="1700" b="1" dirty="0">
                <a:latin typeface="+mn-lt"/>
              </a:rPr>
              <a:t>SERVIZI PER LA SANITÀ E L’ASSISTENZA SOCIALE</a:t>
            </a:r>
            <a:r>
              <a:rPr lang="it-IT" sz="1700" dirty="0">
                <a:latin typeface="+mn-lt"/>
              </a:rPr>
              <a:t>: </a:t>
            </a:r>
            <a:br>
              <a:rPr lang="it-IT" sz="1700" dirty="0">
                <a:latin typeface="+mn-lt"/>
              </a:rPr>
            </a:br>
            <a:r>
              <a:rPr lang="it-IT" sz="1700" dirty="0">
                <a:latin typeface="+mn-lt"/>
              </a:rPr>
              <a:t>A PARTIRE DAL SECONDO ANNO DI CORSO</a:t>
            </a:r>
          </a:p>
        </p:txBody>
      </p:sp>
      <p:pic>
        <p:nvPicPr>
          <p:cNvPr id="6" name="Segnaposto immagine 5"/>
          <p:cNvPicPr>
            <a:picLocks noGrp="1" noChangeAspect="1"/>
          </p:cNvPicPr>
          <p:nvPr>
            <p:ph type="pic" idx="1"/>
          </p:nvPr>
        </p:nvPicPr>
        <p:blipFill>
          <a:blip r:embed="rId2">
            <a:extLst>
              <a:ext uri="{28A0092B-C50C-407E-A947-70E740481C1C}">
                <a14:useLocalDpi xmlns:a14="http://schemas.microsoft.com/office/drawing/2010/main" val="0"/>
              </a:ext>
            </a:extLst>
          </a:blip>
          <a:srcRect t="15106" b="15106"/>
          <a:stretch>
            <a:fillRect/>
          </a:stretch>
        </p:blipFill>
        <p:spPr/>
      </p:pic>
      <p:sp>
        <p:nvSpPr>
          <p:cNvPr id="4" name="Segnaposto testo 3"/>
          <p:cNvSpPr>
            <a:spLocks noGrp="1"/>
          </p:cNvSpPr>
          <p:nvPr>
            <p:ph type="body" sz="half" idx="2"/>
          </p:nvPr>
        </p:nvSpPr>
        <p:spPr>
          <a:xfrm>
            <a:off x="899592" y="3501008"/>
            <a:ext cx="7391400" cy="804862"/>
          </a:xfrm>
        </p:spPr>
        <p:txBody>
          <a:bodyPr>
            <a:normAutofit fontScale="85000" lnSpcReduction="10000"/>
          </a:bodyPr>
          <a:lstStyle/>
          <a:p>
            <a:endParaRPr lang="it-IT" b="1" dirty="0"/>
          </a:p>
          <a:p>
            <a:r>
              <a:rPr lang="it-IT" b="1" dirty="0"/>
              <a:t>CORSO SOCIO SANITARIO</a:t>
            </a:r>
            <a:r>
              <a:rPr lang="it-IT" dirty="0"/>
              <a:t>:</a:t>
            </a:r>
          </a:p>
          <a:p>
            <a:r>
              <a:rPr lang="it-IT" dirty="0"/>
              <a:t> TERZO E QUARTO ANNO DI CORSO</a:t>
            </a:r>
          </a:p>
        </p:txBody>
      </p:sp>
    </p:spTree>
    <p:extLst>
      <p:ext uri="{BB962C8B-B14F-4D97-AF65-F5344CB8AC3E}">
        <p14:creationId xmlns:p14="http://schemas.microsoft.com/office/powerpoint/2010/main" val="35021407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anim calcmode="lin" valueType="num">
                                      <p:cBhvr>
                                        <p:cTn id="8"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1000"/>
                                        <p:tgtEl>
                                          <p:spTgt spid="4">
                                            <p:txEl>
                                              <p:pRg st="2" end="2"/>
                                            </p:txEl>
                                          </p:spTgt>
                                        </p:tgtEl>
                                      </p:cBhvr>
                                    </p:animEffect>
                                    <p:anim calcmode="lin" valueType="num">
                                      <p:cBhvr>
                                        <p:cTn id="14"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71600" y="2780928"/>
            <a:ext cx="7704856" cy="2880320"/>
          </a:xfrm>
        </p:spPr>
        <p:txBody>
          <a:bodyPr>
            <a:normAutofit fontScale="90000"/>
          </a:bodyPr>
          <a:lstStyle/>
          <a:p>
            <a:r>
              <a:rPr lang="it-IT" sz="2800" dirty="0">
                <a:solidFill>
                  <a:srgbClr val="FF0000"/>
                </a:solidFill>
              </a:rPr>
              <a:t/>
            </a:r>
            <a:br>
              <a:rPr lang="it-IT" sz="2800" dirty="0">
                <a:solidFill>
                  <a:srgbClr val="FF0000"/>
                </a:solidFill>
              </a:rPr>
            </a:br>
            <a:r>
              <a:rPr lang="it-IT" sz="2800" dirty="0">
                <a:solidFill>
                  <a:srgbClr val="FF0000"/>
                </a:solidFill>
              </a:rPr>
              <a:t/>
            </a:r>
            <a:br>
              <a:rPr lang="it-IT" sz="2800" dirty="0">
                <a:solidFill>
                  <a:srgbClr val="FF0000"/>
                </a:solidFill>
              </a:rPr>
            </a:br>
            <a:r>
              <a:rPr lang="it-IT" sz="2800" dirty="0">
                <a:solidFill>
                  <a:srgbClr val="FF0000"/>
                </a:solidFill>
              </a:rPr>
              <a:t>Alternanza interna</a:t>
            </a:r>
            <a:r>
              <a:rPr lang="it-IT" sz="2800" dirty="0"/>
              <a:t>: Nasce dalla collaborazione con enti del territorio o su iniziativa dell’Istituto.</a:t>
            </a:r>
            <a:br>
              <a:rPr lang="it-IT" sz="2800" dirty="0"/>
            </a:br>
            <a:r>
              <a:rPr lang="it-IT" sz="2800" dirty="0"/>
              <a:t/>
            </a:r>
            <a:br>
              <a:rPr lang="it-IT" sz="2800" dirty="0"/>
            </a:br>
            <a:r>
              <a:rPr lang="it-IT" sz="2800" dirty="0">
                <a:solidFill>
                  <a:srgbClr val="FF0000"/>
                </a:solidFill>
              </a:rPr>
              <a:t>Alternanza esterna</a:t>
            </a:r>
            <a:r>
              <a:rPr lang="it-IT" sz="2800" dirty="0"/>
              <a:t>: Permette di coniugare le competenze acquisite in ambito scolastico con la tipologia dei servizi </a:t>
            </a:r>
            <a:r>
              <a:rPr lang="it-IT" sz="2800" dirty="0" err="1"/>
              <a:t>socio-santari</a:t>
            </a:r>
            <a:endParaRPr lang="it-IT" sz="2800" dirty="0"/>
          </a:p>
        </p:txBody>
      </p:sp>
      <p:sp>
        <p:nvSpPr>
          <p:cNvPr id="3" name="Segnaposto contenuto 2"/>
          <p:cNvSpPr>
            <a:spLocks noGrp="1"/>
          </p:cNvSpPr>
          <p:nvPr>
            <p:ph sz="half" idx="1"/>
          </p:nvPr>
        </p:nvSpPr>
        <p:spPr>
          <a:xfrm>
            <a:off x="762000" y="609601"/>
            <a:ext cx="3657600" cy="2315343"/>
          </a:xfrm>
        </p:spPr>
        <p:txBody>
          <a:bodyPr/>
          <a:lstStyle/>
          <a:p>
            <a:pPr algn="ctr"/>
            <a:r>
              <a:rPr lang="it-IT" i="1" dirty="0"/>
              <a:t>ALTERNANZA INTERNA</a:t>
            </a:r>
          </a:p>
        </p:txBody>
      </p:sp>
      <p:sp>
        <p:nvSpPr>
          <p:cNvPr id="4" name="Segnaposto contenuto 3"/>
          <p:cNvSpPr>
            <a:spLocks noGrp="1"/>
          </p:cNvSpPr>
          <p:nvPr>
            <p:ph sz="half" idx="2"/>
          </p:nvPr>
        </p:nvSpPr>
        <p:spPr>
          <a:xfrm>
            <a:off x="4644008" y="548680"/>
            <a:ext cx="3657600" cy="2376264"/>
          </a:xfrm>
        </p:spPr>
        <p:txBody>
          <a:bodyPr/>
          <a:lstStyle/>
          <a:p>
            <a:pPr algn="ctr"/>
            <a:r>
              <a:rPr lang="it-IT" i="1" dirty="0"/>
              <a:t>ALTERNANZA ESTERNA</a:t>
            </a:r>
          </a:p>
        </p:txBody>
      </p:sp>
    </p:spTree>
    <p:extLst>
      <p:ext uri="{BB962C8B-B14F-4D97-AF65-F5344CB8AC3E}">
        <p14:creationId xmlns:p14="http://schemas.microsoft.com/office/powerpoint/2010/main" val="784349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chemeClr val="accent1"/>
                </a:solidFill>
              </a:rPr>
              <a:t>INCONTRI FORMATIVI E CONFERENZE</a:t>
            </a:r>
            <a:endParaRPr lang="it-IT" dirty="0"/>
          </a:p>
        </p:txBody>
      </p:sp>
      <p:pic>
        <p:nvPicPr>
          <p:cNvPr id="5" name="Segnaposto contenut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55976" y="980728"/>
            <a:ext cx="2466975" cy="1847850"/>
          </a:xfrm>
        </p:spPr>
      </p:pic>
      <p:sp>
        <p:nvSpPr>
          <p:cNvPr id="4" name="Segnaposto testo 3"/>
          <p:cNvSpPr>
            <a:spLocks noGrp="1"/>
          </p:cNvSpPr>
          <p:nvPr>
            <p:ph type="body" sz="half" idx="2"/>
          </p:nvPr>
        </p:nvSpPr>
        <p:spPr/>
        <p:txBody>
          <a:bodyPr>
            <a:noAutofit/>
          </a:bodyPr>
          <a:lstStyle/>
          <a:p>
            <a:pPr lvl="0"/>
            <a:r>
              <a:rPr lang="it-IT" sz="1400" dirty="0">
                <a:solidFill>
                  <a:schemeClr val="tx1"/>
                </a:solidFill>
              </a:rPr>
              <a:t>Momento che ha una duplice valenza: formativa ed informativa.</a:t>
            </a:r>
          </a:p>
          <a:p>
            <a:pPr lvl="0"/>
            <a:r>
              <a:rPr lang="it-IT" sz="1400" dirty="0">
                <a:solidFill>
                  <a:schemeClr val="tx1"/>
                </a:solidFill>
              </a:rPr>
              <a:t>Gli incontri, propedeutici al percorso di ASL, sono tenuti da: </a:t>
            </a:r>
          </a:p>
          <a:p>
            <a:pPr lvl="0"/>
            <a:r>
              <a:rPr lang="it-IT" sz="1400" dirty="0">
                <a:solidFill>
                  <a:schemeClr val="tx1"/>
                </a:solidFill>
              </a:rPr>
              <a:t>- Referenti del C.A.G. e Punto Giovani di Desenzano </a:t>
            </a:r>
          </a:p>
          <a:p>
            <a:pPr lvl="0"/>
            <a:r>
              <a:rPr lang="it-IT" sz="1400" dirty="0">
                <a:solidFill>
                  <a:schemeClr val="tx1"/>
                </a:solidFill>
              </a:rPr>
              <a:t>- Coordinatrice asili nido per la Cooperativa Elefanti Volanti e la Coordinatrice del Nido Pollicino di Desenzano d/G</a:t>
            </a:r>
          </a:p>
          <a:p>
            <a:pPr lvl="0"/>
            <a:r>
              <a:rPr lang="it-IT" sz="1400" dirty="0">
                <a:solidFill>
                  <a:schemeClr val="tx1"/>
                </a:solidFill>
              </a:rPr>
              <a:t>- Educatore della R.S.A. “Fondazione Sant’Angela </a:t>
            </a:r>
            <a:r>
              <a:rPr lang="it-IT" sz="1400" dirty="0" err="1">
                <a:solidFill>
                  <a:schemeClr val="tx1"/>
                </a:solidFill>
              </a:rPr>
              <a:t>Merici</a:t>
            </a:r>
            <a:r>
              <a:rPr lang="it-IT" sz="1400" dirty="0">
                <a:solidFill>
                  <a:schemeClr val="tx1"/>
                </a:solidFill>
              </a:rPr>
              <a:t>” di Desenzano;</a:t>
            </a:r>
          </a:p>
          <a:p>
            <a:pPr lvl="0"/>
            <a:r>
              <a:rPr lang="it-IT" sz="1400" dirty="0">
                <a:solidFill>
                  <a:schemeClr val="tx1"/>
                </a:solidFill>
              </a:rPr>
              <a:t>- Educatore dell'ANFFAS;</a:t>
            </a:r>
          </a:p>
          <a:p>
            <a:pPr lvl="0"/>
            <a:r>
              <a:rPr lang="it-IT" sz="1400" dirty="0">
                <a:solidFill>
                  <a:schemeClr val="tx1"/>
                </a:solidFill>
              </a:rPr>
              <a:t>- Operatori socio-sanitari del R.E.M.S di Castiglione </a:t>
            </a:r>
          </a:p>
          <a:p>
            <a:pPr lvl="0"/>
            <a:r>
              <a:rPr lang="it-IT" sz="1400" dirty="0">
                <a:solidFill>
                  <a:schemeClr val="tx1"/>
                </a:solidFill>
              </a:rPr>
              <a:t>- Professionisti ASST del Garda</a:t>
            </a: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4168" y="2996952"/>
            <a:ext cx="2638425" cy="1733550"/>
          </a:xfrm>
          <a:prstGeom prst="rect">
            <a:avLst/>
          </a:prstGeom>
        </p:spPr>
      </p:pic>
    </p:spTree>
    <p:extLst>
      <p:ext uri="{BB962C8B-B14F-4D97-AF65-F5344CB8AC3E}">
        <p14:creationId xmlns:p14="http://schemas.microsoft.com/office/powerpoint/2010/main" val="104295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500"/>
                                        <p:tgtEl>
                                          <p:spTgt spid="4">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500"/>
                                        <p:tgtEl>
                                          <p:spTgt spid="4">
                                            <p:txEl>
                                              <p:pRg st="2" end="2"/>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500"/>
                                        <p:tgtEl>
                                          <p:spTgt spid="4">
                                            <p:txEl>
                                              <p:pRg st="3" end="3"/>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Effect transition="in" filter="fade">
                                      <p:cBhvr>
                                        <p:cTn id="31" dur="500"/>
                                        <p:tgtEl>
                                          <p:spTgt spid="4">
                                            <p:txEl>
                                              <p:pRg st="5" end="5"/>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Effect transition="in" filter="fade">
                                      <p:cBhvr>
                                        <p:cTn id="35" dur="500"/>
                                        <p:tgtEl>
                                          <p:spTgt spid="4">
                                            <p:txEl>
                                              <p:pRg st="6" end="6"/>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Effect transition="in" filter="fade">
                                      <p:cBhvr>
                                        <p:cTn id="39" dur="500"/>
                                        <p:tgtEl>
                                          <p:spTgt spid="4">
                                            <p:txEl>
                                              <p:pRg st="7" end="7"/>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down)">
                                      <p:cBhvr>
                                        <p:cTn id="42" dur="500"/>
                                        <p:tgtEl>
                                          <p:spTgt spid="5"/>
                                        </p:tgtEl>
                                      </p:cBhvr>
                                    </p:animEffect>
                                  </p:childTnLst>
                                </p:cTn>
                              </p:par>
                              <p:par>
                                <p:cTn id="43" presetID="22" presetClass="entr" presetSubtype="4" fill="hold" nodeType="with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down)">
                                      <p:cBhvr>
                                        <p:cTn id="4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504</TotalTime>
  <Words>881</Words>
  <Application>Microsoft Office PowerPoint</Application>
  <PresentationFormat>Presentazione su schermo (4:3)</PresentationFormat>
  <Paragraphs>55</Paragraphs>
  <Slides>20</Slides>
  <Notes>1</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NewsPrint</vt:lpstr>
      <vt:lpstr> PROGETTI E ALTERNANZA SCUOLA  LAVORO corso Socio Sanitario Servizi per la sanità e l’assistenza sociale</vt:lpstr>
      <vt:lpstr>PROGETTI D’ISTITUTO</vt:lpstr>
      <vt:lpstr>I MERCATINI DI NATALE</vt:lpstr>
      <vt:lpstr>SPELLING BEE</vt:lpstr>
      <vt:lpstr>CREATTIVAMENTE</vt:lpstr>
      <vt:lpstr>Già forte della rete scuola - enti  e scuola -strutture del territorio, coerentemente con la Legge n. 107/2015 che ha ribadito l’importanza di affiancare al sapere il saper fare e nel rispetto di una metodologia didattica innovativa che alterna momenti di formazione in aula ed in azienda, l’Istituto Bazoli-Polo ha intensificato i rapporti della scuola con il territorio, con il mondo produttivo e dei servizi.</vt:lpstr>
      <vt:lpstr> SERVIZI PER LA SANITÀ E L’ASSISTENZA SOCIALE:  A PARTIRE DAL SECONDO ANNO DI CORSO</vt:lpstr>
      <vt:lpstr>  Alternanza interna: Nasce dalla collaborazione con enti del territorio o su iniziativa dell’Istituto.  Alternanza esterna: Permette di coniugare le competenze acquisite in ambito scolastico con la tipologia dei servizi socio-santari</vt:lpstr>
      <vt:lpstr>INCONTRI FORMATIVI E CONFERENZE</vt:lpstr>
      <vt:lpstr>ALTERNANZA INTERNA</vt:lpstr>
      <vt:lpstr>PROGETTO PILOTA: FORMAZIONE ALTERNANZA IN  SERVIZI SOCIO SANITARI</vt:lpstr>
      <vt:lpstr>BABY PARKING</vt:lpstr>
      <vt:lpstr>ALTERNANZA ESTERNA</vt:lpstr>
      <vt:lpstr>VADO A SCUOLA DA SOLO</vt:lpstr>
      <vt:lpstr>STUDENTI VIGILI</vt:lpstr>
      <vt:lpstr>STAGE MOBILITÉ</vt:lpstr>
      <vt:lpstr>ACCOMPAGNAMENTO AL LAVORO NELLE PROFESSIONI SOCIO SANITARIE</vt:lpstr>
      <vt:lpstr>EVENTI IN COLLABORAZIONE CON  ENTI DEL TERRITORIO</vt:lpstr>
      <vt:lpstr>CONSULTORIO FAMILIARE</vt:lpstr>
      <vt:lpstr>Strutture convenzionate con il nostro istituto a.s.2018-2019</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ALTERNANZA SCUOLA LAVORO</dc:title>
  <dc:creator>COSPITE.M</dc:creator>
  <cp:lastModifiedBy>COSPITE.M</cp:lastModifiedBy>
  <cp:revision>50</cp:revision>
  <dcterms:created xsi:type="dcterms:W3CDTF">2018-10-10T20:01:26Z</dcterms:created>
  <dcterms:modified xsi:type="dcterms:W3CDTF">2018-10-17T17:28:46Z</dcterms:modified>
</cp:coreProperties>
</file>